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9071"/>
            <a:ext cx="7772400" cy="138112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7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9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776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7938"/>
            <a:ext cx="7886700" cy="49890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9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97354"/>
            <a:ext cx="3886200" cy="48796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7354"/>
            <a:ext cx="3886200" cy="48796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776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9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93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281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32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06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7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23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3233A-3ABE-4AEF-A6A3-BA0AF84E4F89}" type="datetimeFigureOut">
              <a:rPr lang="ko-KR" altLang="en-US" smtClean="0"/>
              <a:t>2017-02-23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79D3C-A0D5-46DF-82E9-C6A6E39E2D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8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7.wmf"/><Relationship Id="rId3" Type="http://schemas.openxmlformats.org/officeDocument/2006/relationships/image" Target="../media/image28.png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wmf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e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전자기파 복사 원리</a:t>
            </a:r>
            <a:br>
              <a:rPr lang="ko-KR" altLang="en-US" dirty="0"/>
            </a:br>
            <a:r>
              <a:rPr lang="en-US" altLang="ko-KR" dirty="0"/>
              <a:t>Electromagnetic Radiation Principles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75" y="2435493"/>
            <a:ext cx="3524250" cy="3132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95903" y="5568160"/>
            <a:ext cx="4408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Solar and </a:t>
            </a:r>
            <a:r>
              <a:rPr lang="en-US" altLang="ko-KR" sz="1600" dirty="0" err="1" smtClean="0"/>
              <a:t>Heliospheric</a:t>
            </a:r>
            <a:r>
              <a:rPr lang="en-US" altLang="ko-KR" sz="1600" dirty="0" smtClean="0"/>
              <a:t> Observatory (SOHO)</a:t>
            </a:r>
          </a:p>
          <a:p>
            <a:r>
              <a:rPr lang="en-US" altLang="ko-KR" sz="1600" dirty="0" smtClean="0"/>
              <a:t>Image of the Sun Obtained on September 14, 1999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8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628650" y="1297355"/>
            <a:ext cx="3886200" cy="237601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/>
              <a:t>태양에서 방출된 전자기파 에너지</a:t>
            </a:r>
            <a:r>
              <a:rPr lang="en-US" altLang="ko-KR" dirty="0" smtClean="0"/>
              <a:t>(</a:t>
            </a:r>
            <a:r>
              <a:rPr lang="ko-KR" altLang="en-US" dirty="0" smtClean="0"/>
              <a:t>빛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지구의 대기를 통과하고 지표물질과 반응하면서 전파속도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파장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세기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진행방향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스펙트럼 특징에 변화를 겪게 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빛은 대기 중에서 </a:t>
            </a:r>
            <a:r>
              <a:rPr lang="ko-KR" altLang="en-US" b="1" dirty="0" smtClean="0"/>
              <a:t>산란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흡수</a:t>
            </a:r>
            <a:r>
              <a:rPr lang="ko-KR" altLang="en-US" dirty="0" smtClean="0"/>
              <a:t>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빛은 지표 물질과 반응하여 </a:t>
            </a:r>
            <a:r>
              <a:rPr lang="ko-KR" altLang="en-US" b="1" dirty="0" smtClean="0"/>
              <a:t>반사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투과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굴절</a:t>
            </a:r>
            <a:r>
              <a:rPr lang="en-US" altLang="ko-KR" b="1" dirty="0" smtClean="0"/>
              <a:t>)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흡수</a:t>
            </a:r>
            <a:r>
              <a:rPr lang="ko-KR" altLang="en-US" dirty="0" smtClean="0"/>
              <a:t>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빛과 물질의 상호 반응</a:t>
            </a:r>
            <a:endParaRPr lang="ko-KR" altLang="en-US" dirty="0"/>
          </a:p>
        </p:txBody>
      </p:sp>
      <p:pic>
        <p:nvPicPr>
          <p:cNvPr id="5" name="Picture 6" descr="Radiometr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9150" y="1607834"/>
            <a:ext cx="3886200" cy="425828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14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297354"/>
                <a:ext cx="7886700" cy="1989755"/>
              </a:xfrm>
            </p:spPr>
            <p:txBody>
              <a:bodyPr>
                <a:normAutofit fontScale="4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대기의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영향 중 매우 심각한 것 중의 하나는 대기 입자에 의한 전자기파 에너지의 산란</a:t>
                </a:r>
                <a:r>
                  <a:rPr lang="en-US" altLang="ko-KR" dirty="0" smtClean="0"/>
                  <a:t>(scattering)</a:t>
                </a:r>
                <a:r>
                  <a:rPr lang="ko-KR" altLang="en-US" dirty="0" smtClean="0"/>
                  <a:t>이다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산란은 전자기파의 진행 방향을 예측할 수 없다는 점에서 반사</a:t>
                </a:r>
                <a:r>
                  <a:rPr lang="en-US" altLang="ko-KR" dirty="0" smtClean="0"/>
                  <a:t>(reflection)</a:t>
                </a:r>
                <a:r>
                  <a:rPr lang="ko-KR" altLang="en-US" dirty="0" smtClean="0"/>
                  <a:t>와 다르다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산란은 전자기파가 만나게 되는 가스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수증기 및 입자의 지름과 전자기파 파장의 상대적인 크기에 따라 다음과 같은 세가지로 구분된다</a:t>
                </a:r>
                <a:r>
                  <a:rPr lang="en-US" altLang="ko-KR" dirty="0" smtClean="0"/>
                  <a:t>.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ko-KR" altLang="en-US" dirty="0" err="1" smtClean="0"/>
                  <a:t>레일리</a:t>
                </a:r>
                <a:r>
                  <a:rPr lang="ko-KR" altLang="en-US" dirty="0" smtClean="0"/>
                  <a:t> 산란</a:t>
                </a:r>
                <a:r>
                  <a:rPr lang="en-US" altLang="ko-KR" dirty="0" smtClean="0"/>
                  <a:t>(Rayleigh scattering): </a:t>
                </a:r>
                <a:r>
                  <a:rPr lang="ko-KR" altLang="en-US" dirty="0" smtClean="0"/>
                  <a:t>입자 </a:t>
                </a:r>
                <a:r>
                  <a:rPr lang="en-US" altLang="ko-KR" dirty="0" smtClean="0"/>
                  <a:t>&lt;&lt; </a:t>
                </a:r>
                <a:r>
                  <a:rPr lang="ko-KR" altLang="en-US" dirty="0" smtClean="0"/>
                  <a:t>파장  </a:t>
                </a:r>
                <a:endParaRPr lang="en-US" altLang="ko-KR" dirty="0" smtClean="0"/>
              </a:p>
              <a:p>
                <a:pPr lvl="1">
                  <a:lnSpc>
                    <a:spcPct val="120000"/>
                  </a:lnSpc>
                </a:pPr>
                <a:r>
                  <a:rPr lang="ko-KR" altLang="en-US" dirty="0" smtClean="0"/>
                  <a:t>마이 산란</a:t>
                </a:r>
                <a:r>
                  <a:rPr lang="en-US" altLang="ko-KR" dirty="0" smtClean="0"/>
                  <a:t>(Mie scattering): </a:t>
                </a:r>
                <a:r>
                  <a:rPr lang="ko-KR" altLang="en-US" dirty="0" smtClean="0"/>
                  <a:t>입자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파장</a:t>
                </a:r>
                <a:endParaRPr lang="en-US" altLang="ko-KR" dirty="0" smtClean="0"/>
              </a:p>
              <a:p>
                <a:pPr lvl="1">
                  <a:lnSpc>
                    <a:spcPct val="120000"/>
                  </a:lnSpc>
                </a:pPr>
                <a:r>
                  <a:rPr lang="ko-KR" altLang="en-US" dirty="0" smtClean="0"/>
                  <a:t>비선택적 산란</a:t>
                </a:r>
                <a:r>
                  <a:rPr lang="en-US" altLang="ko-KR" dirty="0" smtClean="0"/>
                  <a:t>(non-selective scattering): </a:t>
                </a:r>
                <a:r>
                  <a:rPr lang="ko-KR" altLang="en-US" dirty="0" smtClean="0"/>
                  <a:t>입자 </a:t>
                </a:r>
                <a:r>
                  <a:rPr lang="en-US" altLang="ko-KR" dirty="0" smtClean="0"/>
                  <a:t>&gt;&gt; </a:t>
                </a:r>
                <a:r>
                  <a:rPr lang="ko-KR" altLang="en-US" dirty="0" smtClean="0"/>
                  <a:t>파장 </a:t>
                </a:r>
                <a:endParaRPr lang="ko-KR" altLang="en-US" dirty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297354"/>
                <a:ext cx="7886700" cy="1989755"/>
              </a:xfrm>
              <a:blipFill rotWithShape="0">
                <a:blip r:embed="rId2"/>
                <a:stretch>
                  <a:fillRect t="-3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대기 중 산란</a:t>
            </a:r>
            <a:r>
              <a:rPr lang="en-US" altLang="ko-KR" dirty="0" smtClean="0"/>
              <a:t>(scattering)</a:t>
            </a:r>
            <a:endParaRPr lang="ko-KR" altLang="en-US" dirty="0"/>
          </a:p>
        </p:txBody>
      </p:sp>
      <p:pic>
        <p:nvPicPr>
          <p:cNvPr id="5" name="Picture 4" descr="atmospheric compone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499" y="3441464"/>
            <a:ext cx="3602736" cy="2764536"/>
          </a:xfrm>
          <a:prstGeom prst="rect">
            <a:avLst/>
          </a:prstGeom>
          <a:noFill/>
          <a:effectLst/>
        </p:spPr>
      </p:pic>
      <p:pic>
        <p:nvPicPr>
          <p:cNvPr id="6" name="Picture 5" descr="scatterin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254" y="3365936"/>
            <a:ext cx="2844793" cy="3220597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3173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370489" y="1234291"/>
            <a:ext cx="6357209" cy="532416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b="1" dirty="0" err="1" smtClean="0"/>
              <a:t>레일리</a:t>
            </a:r>
            <a:r>
              <a:rPr lang="ko-KR" altLang="en-US" b="1" dirty="0" smtClean="0"/>
              <a:t> 산란</a:t>
            </a:r>
            <a:r>
              <a:rPr lang="ko-KR" altLang="en-US" dirty="0" smtClean="0"/>
              <a:t>은 대개 산소나 질소와 같이 입사되는 전자기파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가시광</a:t>
            </a:r>
            <a:r>
              <a:rPr lang="en-US" altLang="ko-KR" dirty="0" smtClean="0"/>
              <a:t>) </a:t>
            </a:r>
            <a:r>
              <a:rPr lang="ko-KR" altLang="en-US" dirty="0" smtClean="0"/>
              <a:t>파장보다 월등히 작은 </a:t>
            </a:r>
            <a:r>
              <a:rPr lang="en-US" altLang="ko-KR" dirty="0" smtClean="0"/>
              <a:t>(&lt;0.1</a:t>
            </a:r>
            <a:r>
              <a:rPr lang="ko-KR" altLang="en-US" dirty="0" smtClean="0"/>
              <a:t>배</a:t>
            </a:r>
            <a:r>
              <a:rPr lang="en-US" altLang="ko-KR" dirty="0" smtClean="0"/>
              <a:t>) </a:t>
            </a:r>
            <a:r>
              <a:rPr lang="ko-KR" altLang="en-US" dirty="0" smtClean="0"/>
              <a:t>유효 지름을 가지는 입자에 의해 발생</a:t>
            </a:r>
            <a:endParaRPr lang="en-US" altLang="ko-KR" dirty="0" smtClean="0"/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레일리</a:t>
            </a:r>
            <a:r>
              <a:rPr lang="ko-KR" altLang="en-US" dirty="0" smtClean="0"/>
              <a:t> 산란에서 산란은 원자나 분자에 의한 전자기파 에너지의 흡수와 </a:t>
            </a:r>
            <a:r>
              <a:rPr lang="ko-KR" altLang="en-US" dirty="0" err="1" smtClean="0"/>
              <a:t>재방출로</a:t>
            </a:r>
            <a:r>
              <a:rPr lang="ko-KR" altLang="en-US" dirty="0" smtClean="0"/>
              <a:t> 인한 복사로 설명된다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이 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원자를 </a:t>
            </a:r>
            <a:r>
              <a:rPr lang="ko-KR" altLang="en-US" dirty="0" err="1" smtClean="0"/>
              <a:t>여기시키기</a:t>
            </a:r>
            <a:r>
              <a:rPr lang="ko-KR" altLang="en-US" dirty="0" smtClean="0"/>
              <a:t> 위해서는 짧은 파장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고주파 에너지가 필요하다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따라서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산란의 정도는 입사하는 파장의 </a:t>
            </a:r>
            <a:r>
              <a:rPr lang="en-US" altLang="ko-KR" dirty="0" smtClean="0"/>
              <a:t>4</a:t>
            </a:r>
            <a:r>
              <a:rPr lang="ko-KR" altLang="en-US" dirty="0" smtClean="0"/>
              <a:t>승에 반비례한다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예를 들어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파장이 </a:t>
            </a:r>
            <a:r>
              <a:rPr lang="en-US" altLang="ko-KR" dirty="0" smtClean="0"/>
              <a:t>0.3um</a:t>
            </a:r>
            <a:r>
              <a:rPr lang="ko-KR" altLang="en-US" dirty="0" smtClean="0"/>
              <a:t>인 자외선은 파장이 </a:t>
            </a:r>
            <a:r>
              <a:rPr lang="en-US" altLang="ko-KR" dirty="0" smtClean="0"/>
              <a:t>0.6um</a:t>
            </a:r>
            <a:r>
              <a:rPr lang="ko-KR" altLang="en-US" dirty="0" smtClean="0"/>
              <a:t>인 붉은색에 비하여 </a:t>
            </a:r>
            <a:r>
              <a:rPr lang="en-US" altLang="ko-KR" dirty="0" smtClean="0"/>
              <a:t>16</a:t>
            </a:r>
            <a:r>
              <a:rPr lang="ko-KR" altLang="en-US" dirty="0" smtClean="0"/>
              <a:t>배의 산란 정도를 보인다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또한 파장이 </a:t>
            </a:r>
            <a:r>
              <a:rPr lang="en-US" altLang="ko-KR" dirty="0" smtClean="0"/>
              <a:t>0.4um</a:t>
            </a:r>
            <a:r>
              <a:rPr lang="ko-KR" altLang="en-US" dirty="0" smtClean="0"/>
              <a:t>인 파란색 빛은 붉은색보다 약 </a:t>
            </a:r>
            <a:r>
              <a:rPr lang="en-US" altLang="ko-KR" dirty="0" smtClean="0"/>
              <a:t>5</a:t>
            </a:r>
            <a:r>
              <a:rPr lang="ko-KR" altLang="en-US" dirty="0" smtClean="0"/>
              <a:t>배의 산란을 보인다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대부분의 </a:t>
            </a:r>
            <a:r>
              <a:rPr lang="ko-KR" altLang="en-US" dirty="0" err="1" smtClean="0"/>
              <a:t>레일리</a:t>
            </a:r>
            <a:r>
              <a:rPr lang="ko-KR" altLang="en-US" dirty="0" smtClean="0"/>
              <a:t> 산란은 대기의 상부 </a:t>
            </a:r>
            <a:r>
              <a:rPr lang="en-US" altLang="ko-KR" dirty="0" smtClean="0"/>
              <a:t>4.5km </a:t>
            </a:r>
            <a:r>
              <a:rPr lang="ko-KR" altLang="en-US" dirty="0" smtClean="0"/>
              <a:t>구간에서 발생하며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하늘이 파랗게 보이는 이유가 여기에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파장이 짧은 파란색이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파장이 긴 붉은색보다 훨씬 산란이 많이 일어나 우리 눈에 보이는 것이다</a:t>
            </a:r>
            <a:r>
              <a:rPr lang="en-US" altLang="ko-KR" dirty="0" smtClean="0"/>
              <a:t>. (</a:t>
            </a:r>
            <a:r>
              <a:rPr lang="ko-KR" altLang="en-US" dirty="0" smtClean="0"/>
              <a:t>대기가 없는 달에서 바라보는 하늘은 검정색</a:t>
            </a:r>
            <a:r>
              <a:rPr lang="en-US" altLang="ko-KR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맑은 날 푸른 하늘은 태양광선 중에서 붉은색보다 파란색이 더욱 많이 산란되고 있음을 뜻한다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해질 무렵이나 해 뜰 무렵에는 정오보다 태양 빛이 대기를 통과해야 하는 길이가 더 길기 때문에</a:t>
            </a:r>
            <a:r>
              <a:rPr lang="en-US" altLang="ko-KR" dirty="0" smtClean="0"/>
              <a:t>,</a:t>
            </a:r>
            <a:r>
              <a:rPr lang="ko-KR" altLang="en-US" dirty="0" smtClean="0"/>
              <a:t>파란 빛은 먼 하늘에서 산란되고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결국 우리 주변의 구름과 건물에 도달하는 빛은 붉은색이 많아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주황색이나 붉은 노을이 만들어진다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b="1" dirty="0" smtClean="0"/>
              <a:t>마이 산란</a:t>
            </a:r>
            <a:r>
              <a:rPr lang="ko-KR" altLang="en-US" dirty="0" smtClean="0"/>
              <a:t>은 입사하는 파장과 유사한 크기</a:t>
            </a:r>
            <a:r>
              <a:rPr lang="en-US" altLang="ko-KR" dirty="0" smtClean="0"/>
              <a:t>(0.1~10</a:t>
            </a:r>
            <a:r>
              <a:rPr lang="ko-KR" altLang="en-US" dirty="0" smtClean="0"/>
              <a:t>배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먼지나 연기가 많은 </a:t>
            </a:r>
            <a:r>
              <a:rPr lang="en-US" altLang="ko-KR" dirty="0" smtClean="0"/>
              <a:t>4.5km </a:t>
            </a:r>
            <a:r>
              <a:rPr lang="ko-KR" altLang="en-US" dirty="0" smtClean="0"/>
              <a:t>이하 하부 대기에서 발생하는데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레일리</a:t>
            </a:r>
            <a:r>
              <a:rPr lang="ko-KR" altLang="en-US" dirty="0" smtClean="0"/>
              <a:t> 산란보다 산란의 정도가 크며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 긴 파장도 산란을 일으킨다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대기 오염이 있는 경우 파란색을 더욱 많이 산란시켜 노을을 더 붉게 만든다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ko-KR" altLang="en-US" b="1" dirty="0" smtClean="0"/>
              <a:t>비선택적 산란</a:t>
            </a:r>
            <a:r>
              <a:rPr lang="ko-KR" altLang="en-US" dirty="0" smtClean="0"/>
              <a:t>은 입사 파장보다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배 이상 큰 지름을 가지는 수증기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구름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안개에 의해 대기의 가장 아래 부분에서 발생한다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색깔에 관계없이 무차별적</a:t>
            </a:r>
            <a:r>
              <a:rPr lang="en-US" altLang="ko-KR" dirty="0" smtClean="0"/>
              <a:t>(</a:t>
            </a:r>
            <a:r>
              <a:rPr lang="ko-KR" altLang="en-US" dirty="0" smtClean="0"/>
              <a:t>비선택적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</a:t>
            </a:r>
            <a:r>
              <a:rPr lang="en-US" altLang="ko-KR" dirty="0" smtClean="0"/>
              <a:t> </a:t>
            </a:r>
            <a:r>
              <a:rPr lang="ko-KR" altLang="en-US" dirty="0" smtClean="0"/>
              <a:t>모든 색을 산란을 시켜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구름을 하얗게 보이게 한다</a:t>
            </a:r>
            <a:r>
              <a:rPr lang="en-US" altLang="ko-KR" dirty="0" smtClean="0"/>
              <a:t>(</a:t>
            </a:r>
            <a:r>
              <a:rPr lang="ko-KR" altLang="en-US" dirty="0" smtClean="0"/>
              <a:t>모든 색을 합하면 흰색</a:t>
            </a:r>
            <a:r>
              <a:rPr lang="en-US" altLang="ko-KR" dirty="0" smtClean="0"/>
              <a:t>). </a:t>
            </a:r>
            <a:r>
              <a:rPr lang="ko-KR" altLang="en-US" dirty="0" smtClean="0"/>
              <a:t>안개 낀 상황에서 자동차의 전조등을 상향 등으로 키면 산란된 빛이 운전자에 들어와 오히려 방해하는 것도 이 원리이다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산란의 특징</a:t>
            </a:r>
            <a:endParaRPr lang="ko-KR" altLang="en-US" dirty="0"/>
          </a:p>
        </p:txBody>
      </p:sp>
      <p:pic>
        <p:nvPicPr>
          <p:cNvPr id="5" name="Picture 6" descr="rayle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27699" y="1749971"/>
            <a:ext cx="2156170" cy="3616801"/>
          </a:xfrm>
          <a:prstGeom prst="rect">
            <a:avLst/>
          </a:prstGeom>
          <a:noFill/>
          <a:effectLst/>
        </p:spPr>
      </p:pic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360548"/>
              </p:ext>
            </p:extLst>
          </p:nvPr>
        </p:nvGraphicFramePr>
        <p:xfrm>
          <a:off x="7550150" y="2884858"/>
          <a:ext cx="9652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4" imgW="965160" imgH="495000" progId="Equation.DSMT4">
                  <p:embed/>
                </p:oleObj>
              </mc:Choice>
              <mc:Fallback>
                <p:oleObj name="Equation" r:id="rId4" imgW="965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0150" y="2884858"/>
                        <a:ext cx="9652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354723" y="1297354"/>
            <a:ext cx="4516821" cy="515074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/>
              <a:t>복사에너지는 대기 중 물질</a:t>
            </a:r>
            <a:r>
              <a:rPr lang="en-US" altLang="ko-KR" dirty="0" smtClean="0"/>
              <a:t>(</a:t>
            </a:r>
            <a:r>
              <a:rPr lang="ko-KR" altLang="en-US" dirty="0" smtClean="0"/>
              <a:t>수증기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이산화탄소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산화질소 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의하여 </a:t>
            </a:r>
            <a:r>
              <a:rPr lang="ko-KR" altLang="en-US" b="1" dirty="0" smtClean="0"/>
              <a:t>흡수</a:t>
            </a:r>
            <a:r>
              <a:rPr lang="ko-KR" altLang="en-US" dirty="0" smtClean="0"/>
              <a:t>되어 다른 형태의 에너지로 전환되기도 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흡수대역</a:t>
            </a:r>
            <a:r>
              <a:rPr lang="en-US" altLang="ko-KR" dirty="0" smtClean="0"/>
              <a:t>(absorption band)</a:t>
            </a:r>
            <a:r>
              <a:rPr lang="ko-KR" altLang="en-US" dirty="0" smtClean="0"/>
              <a:t>란 특정 물질에 의하여 흡수되는 전자기파 스펙트럼의 파장 대역을 의미한다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여러 가지 물질에 의한 흡수 효과가 중첩되어 원격탐사에서 측정이 불가능한 파장대가 존재하지만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다행히 </a:t>
            </a:r>
            <a:r>
              <a:rPr lang="ko-KR" altLang="en-US" dirty="0" err="1" smtClean="0"/>
              <a:t>가시광</a:t>
            </a:r>
            <a:r>
              <a:rPr lang="ko-KR" altLang="en-US" dirty="0" smtClean="0"/>
              <a:t> 대역</a:t>
            </a:r>
            <a:r>
              <a:rPr lang="en-US" altLang="ko-KR" dirty="0" smtClean="0"/>
              <a:t>(0.4~0.7um)</a:t>
            </a:r>
            <a:r>
              <a:rPr lang="ko-KR" altLang="en-US" dirty="0" smtClean="0"/>
              <a:t>의 전자파는 거의 전부 통과된다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이와 같이 대기에 의해 복사에너지를 효과적으로 통과시키는 파장대역을 </a:t>
            </a:r>
            <a:r>
              <a:rPr lang="ko-KR" altLang="en-US" b="1" dirty="0" smtClean="0"/>
              <a:t>대기의 창</a:t>
            </a:r>
            <a:r>
              <a:rPr lang="en-US" altLang="ko-KR" dirty="0" smtClean="0"/>
              <a:t>(atmospheric widow)</a:t>
            </a:r>
            <a:r>
              <a:rPr lang="ko-KR" altLang="en-US" dirty="0" smtClean="0"/>
              <a:t>라 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흡수는 원자나 분자의 공명주파수와 같은 주파수가 입사될 때 발생하며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물질을 여기 상태로 만든다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원자가 자신에게 입사된 것과 같은 주파수의 광자를 배출하면 산란</a:t>
            </a:r>
            <a:r>
              <a:rPr lang="en-US" altLang="ko-KR" dirty="0" smtClean="0"/>
              <a:t>(</a:t>
            </a:r>
            <a:r>
              <a:rPr lang="ko-KR" altLang="en-US" dirty="0" smtClean="0"/>
              <a:t>반사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 되지만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열에너지로 전환되어 더 파장이 긴 복사에너지를 방출할 때 흡수가 일어난다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err="1" smtClean="0"/>
              <a:t>가시광보다</a:t>
            </a:r>
            <a:r>
              <a:rPr lang="ko-KR" altLang="en-US" dirty="0" smtClean="0"/>
              <a:t> 파장이 긴 적외선은 산란보다는 흡수의 영향을 많이 받는다</a:t>
            </a:r>
            <a:r>
              <a:rPr lang="en-US" altLang="ko-KR" dirty="0" smtClean="0"/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이와 같이 대기 중에서 산란이나 흡수되지 않은 빛은 </a:t>
            </a:r>
            <a:r>
              <a:rPr lang="ko-KR" altLang="en-US" b="1" dirty="0" smtClean="0"/>
              <a:t>투과</a:t>
            </a:r>
            <a:r>
              <a:rPr lang="en-US" altLang="ko-KR" dirty="0" smtClean="0"/>
              <a:t>(transmission)</a:t>
            </a:r>
            <a:r>
              <a:rPr lang="ko-KR" altLang="en-US" dirty="0" smtClean="0"/>
              <a:t>되어 지상에 도달하게 되는데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에너지는 대기권 밖에 비하여 감소한다</a:t>
            </a:r>
            <a:r>
              <a:rPr lang="en-US" altLang="ko-KR" dirty="0" smtClean="0"/>
              <a:t>.   </a:t>
            </a:r>
          </a:p>
          <a:p>
            <a:pPr>
              <a:lnSpc>
                <a:spcPct val="120000"/>
              </a:lnSpc>
            </a:pPr>
            <a:endParaRPr lang="en-US" altLang="ko-KR" dirty="0" smtClean="0"/>
          </a:p>
          <a:p>
            <a:pPr>
              <a:lnSpc>
                <a:spcPct val="120000"/>
              </a:lnSpc>
            </a:pPr>
            <a:endParaRPr lang="en-US" altLang="ko-KR" dirty="0" smtClean="0"/>
          </a:p>
          <a:p>
            <a:pPr>
              <a:lnSpc>
                <a:spcPct val="120000"/>
              </a:lnSpc>
            </a:pPr>
            <a:endParaRPr lang="en-US" altLang="ko-KR" dirty="0" smtClean="0"/>
          </a:p>
          <a:p>
            <a:pPr>
              <a:lnSpc>
                <a:spcPct val="120000"/>
              </a:lnSpc>
            </a:pPr>
            <a:endParaRPr lang="en-US" altLang="ko-KR" dirty="0" smtClean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대기 중 흡수</a:t>
            </a:r>
            <a:r>
              <a:rPr lang="en-US" altLang="ko-KR" dirty="0" smtClean="0"/>
              <a:t>(absorption)</a:t>
            </a:r>
            <a:endParaRPr lang="ko-KR" altLang="en-US" dirty="0"/>
          </a:p>
        </p:txBody>
      </p:sp>
      <p:pic>
        <p:nvPicPr>
          <p:cNvPr id="5" name="Picture 3" descr="Window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804" y="1297354"/>
            <a:ext cx="4089181" cy="507114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6314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415815" y="1297354"/>
            <a:ext cx="4298074" cy="41496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/>
              <a:t>반사는 실제로는 매우 복잡한 과정으로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입사하는 파장의 </a:t>
            </a:r>
            <a:r>
              <a:rPr lang="en-US" altLang="ko-KR" dirty="0" smtClean="0"/>
              <a:t>½ </a:t>
            </a:r>
            <a:r>
              <a:rPr lang="ko-KR" altLang="en-US" dirty="0" smtClean="0"/>
              <a:t>두께 내의 물질 속에서 일어나는 광자의 </a:t>
            </a:r>
            <a:r>
              <a:rPr lang="ko-KR" altLang="en-US" dirty="0" err="1" smtClean="0"/>
              <a:t>재방출</a:t>
            </a:r>
            <a:r>
              <a:rPr lang="ko-KR" altLang="en-US" dirty="0" smtClean="0"/>
              <a:t> 현상이다</a:t>
            </a:r>
            <a:r>
              <a:rPr lang="en-US" altLang="ko-KR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입사하는 파장에 대한 </a:t>
            </a:r>
            <a:r>
              <a:rPr lang="ko-KR" altLang="en-US" dirty="0" err="1" smtClean="0"/>
              <a:t>반사면의</a:t>
            </a:r>
            <a:r>
              <a:rPr lang="ko-KR" altLang="en-US" dirty="0" smtClean="0"/>
              <a:t> 상대적 거칠기에 따라 여러 형태의 표면이 존재한다</a:t>
            </a:r>
            <a:r>
              <a:rPr lang="en-US" altLang="ko-KR" dirty="0" smtClean="0"/>
              <a:t>. </a:t>
            </a:r>
          </a:p>
          <a:p>
            <a:pPr lvl="1">
              <a:lnSpc>
                <a:spcPct val="120000"/>
              </a:lnSpc>
            </a:pPr>
            <a:r>
              <a:rPr lang="ko-KR" altLang="en-US" dirty="0" smtClean="0"/>
              <a:t>완전 반사면</a:t>
            </a:r>
            <a:r>
              <a:rPr lang="en-US" altLang="ko-KR" dirty="0" smtClean="0"/>
              <a:t>(</a:t>
            </a:r>
            <a:r>
              <a:rPr lang="en-US" altLang="ko-KR" dirty="0"/>
              <a:t>p</a:t>
            </a:r>
            <a:r>
              <a:rPr lang="en-US" altLang="ko-KR" dirty="0" smtClean="0"/>
              <a:t>erfect specular reflector): </a:t>
            </a:r>
            <a:r>
              <a:rPr lang="ko-KR" altLang="en-US" dirty="0" smtClean="0"/>
              <a:t>매끈한 </a:t>
            </a:r>
            <a:r>
              <a:rPr lang="ko-KR" altLang="en-US" dirty="0" err="1" smtClean="0"/>
              <a:t>반사면으로</a:t>
            </a:r>
            <a:r>
              <a:rPr lang="en-US" altLang="ko-KR" dirty="0" smtClean="0"/>
              <a:t>,</a:t>
            </a:r>
            <a:r>
              <a:rPr lang="ko-KR" altLang="en-US" dirty="0" smtClean="0"/>
              <a:t> 입사각과 </a:t>
            </a:r>
            <a:r>
              <a:rPr lang="ko-KR" altLang="en-US" dirty="0" err="1" smtClean="0"/>
              <a:t>반사각이</a:t>
            </a:r>
            <a:r>
              <a:rPr lang="ko-KR" altLang="en-US" dirty="0" smtClean="0"/>
              <a:t> 동일하며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모든 에너지가 반사됨</a:t>
            </a:r>
            <a:r>
              <a:rPr lang="en-US" altLang="ko-KR" dirty="0" smtClean="0"/>
              <a:t>(</a:t>
            </a:r>
            <a:r>
              <a:rPr lang="ko-KR" altLang="en-US" dirty="0" smtClean="0"/>
              <a:t>거울</a:t>
            </a:r>
            <a:r>
              <a:rPr lang="en-US" altLang="ko-KR" dirty="0" smtClean="0"/>
              <a:t>)  </a:t>
            </a:r>
          </a:p>
          <a:p>
            <a:pPr lvl="1">
              <a:lnSpc>
                <a:spcPct val="120000"/>
              </a:lnSpc>
            </a:pPr>
            <a:r>
              <a:rPr lang="ko-KR" altLang="en-US" dirty="0" smtClean="0"/>
              <a:t>반사면</a:t>
            </a:r>
            <a:r>
              <a:rPr lang="en-US" altLang="ko-KR" dirty="0" smtClean="0"/>
              <a:t>(specular reflector)</a:t>
            </a:r>
          </a:p>
          <a:p>
            <a:pPr lvl="1">
              <a:lnSpc>
                <a:spcPct val="120000"/>
              </a:lnSpc>
            </a:pPr>
            <a:r>
              <a:rPr lang="ko-KR" altLang="en-US" dirty="0" err="1" smtClean="0"/>
              <a:t>확산면</a:t>
            </a:r>
            <a:r>
              <a:rPr lang="en-US" altLang="ko-KR" dirty="0" smtClean="0"/>
              <a:t>(diffuse reflector)</a:t>
            </a:r>
          </a:p>
          <a:p>
            <a:pPr lvl="1">
              <a:lnSpc>
                <a:spcPct val="120000"/>
              </a:lnSpc>
            </a:pPr>
            <a:r>
              <a:rPr lang="ko-KR" altLang="en-US" dirty="0" smtClean="0"/>
              <a:t>완전 </a:t>
            </a:r>
            <a:r>
              <a:rPr lang="ko-KR" altLang="en-US" dirty="0" err="1" smtClean="0"/>
              <a:t>확산면</a:t>
            </a:r>
            <a:r>
              <a:rPr lang="en-US" altLang="ko-KR" dirty="0" smtClean="0"/>
              <a:t>(perfect diffuse reflector, or </a:t>
            </a:r>
            <a:r>
              <a:rPr lang="en-US" altLang="ko-KR" dirty="0" err="1" smtClean="0"/>
              <a:t>Lambertian</a:t>
            </a:r>
            <a:r>
              <a:rPr lang="en-US" altLang="ko-KR" dirty="0" smtClean="0"/>
              <a:t> surface): </a:t>
            </a:r>
            <a:r>
              <a:rPr lang="ko-KR" altLang="en-US" dirty="0" err="1" smtClean="0"/>
              <a:t>거치른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반사면으로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입사 방향에 상관없이 모든 방향으로 에너지를 균일하게 반사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흰 종이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흰 파우더 등</a:t>
            </a:r>
            <a:r>
              <a:rPr lang="en-US" altLang="ko-KR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/>
              <a:t>진정한 의미의 완전 반사면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완전 </a:t>
            </a:r>
            <a:r>
              <a:rPr lang="ko-KR" altLang="en-US" dirty="0" err="1" smtClean="0"/>
              <a:t>확산면은</a:t>
            </a:r>
            <a:r>
              <a:rPr lang="ko-KR" altLang="en-US" dirty="0" smtClean="0"/>
              <a:t> 이론적으로만 존재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반사</a:t>
            </a:r>
            <a:r>
              <a:rPr lang="en-US" altLang="ko-KR" dirty="0" smtClean="0"/>
              <a:t>(reflection)</a:t>
            </a:r>
            <a:endParaRPr lang="ko-KR" altLang="en-US" dirty="0"/>
          </a:p>
        </p:txBody>
      </p:sp>
      <p:pic>
        <p:nvPicPr>
          <p:cNvPr id="5" name="Picture 4" descr="reflec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02088" y="1457260"/>
            <a:ext cx="3886200" cy="351780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5338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49" y="1297354"/>
                <a:ext cx="4518791" cy="5119211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단위시간 동안 전파되는 복사에너지</a:t>
                </a:r>
                <a:r>
                  <a:rPr lang="en-US" altLang="ko-KR" dirty="0" smtClean="0"/>
                  <a:t>[J]</a:t>
                </a:r>
                <a:r>
                  <a:rPr lang="ko-KR" altLang="en-US" dirty="0" smtClean="0"/>
                  <a:t>를 </a:t>
                </a:r>
                <a:r>
                  <a:rPr lang="ko-KR" altLang="en-US" b="1" dirty="0" err="1" smtClean="0"/>
                  <a:t>복사속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altLang="ko-KR" dirty="0" smtClean="0"/>
                  <a:t>, radiant flux)</a:t>
                </a:r>
                <a:r>
                  <a:rPr lang="ko-KR" altLang="en-US" dirty="0" smtClean="0"/>
                  <a:t>이라 하고 와트</a:t>
                </a:r>
                <a:r>
                  <a:rPr lang="en-US" altLang="ko-KR" dirty="0" smtClean="0"/>
                  <a:t>[W]=[J/s]</a:t>
                </a:r>
                <a:r>
                  <a:rPr lang="ko-KR" altLang="en-US" dirty="0" smtClean="0"/>
                  <a:t>의 단위를 가진다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b="1" dirty="0" err="1" smtClean="0"/>
                  <a:t>복사수지식</a:t>
                </a:r>
                <a:r>
                  <a:rPr lang="en-US" altLang="ko-KR" dirty="0" smtClean="0"/>
                  <a:t>(radiation budget equation): </a:t>
                </a:r>
                <a:r>
                  <a:rPr lang="ko-KR" altLang="en-US" dirty="0" smtClean="0"/>
                  <a:t>지표면으로 입사되는 특정 파장의 </a:t>
                </a:r>
                <a:r>
                  <a:rPr lang="ko-KR" altLang="en-US" dirty="0" err="1" smtClean="0"/>
                  <a:t>복사속</a:t>
                </a:r>
                <a:r>
                  <a:rPr lang="ko-KR" altLang="en-US" dirty="0" err="1"/>
                  <a:t>은</a:t>
                </a:r>
                <a:r>
                  <a:rPr lang="ko-KR" altLang="en-US" dirty="0" smtClean="0"/>
                  <a:t> 지표면으로부터 반사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흡수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투과되는 </a:t>
                </a:r>
                <a:r>
                  <a:rPr lang="ko-KR" altLang="en-US" dirty="0" err="1" smtClean="0"/>
                  <a:t>복사속의</a:t>
                </a:r>
                <a:r>
                  <a:rPr lang="ko-KR" altLang="en-US" dirty="0" smtClean="0"/>
                  <a:t> 합과 같다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 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b="1" dirty="0" smtClean="0"/>
                  <a:t>분광 반사율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분광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투과율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분광 흡수율은 표면에 입사되는 </a:t>
                </a:r>
                <a:r>
                  <a:rPr lang="ko-KR" altLang="en-US" dirty="0" err="1" smtClean="0"/>
                  <a:t>복사속에</a:t>
                </a:r>
                <a:r>
                  <a:rPr lang="ko-KR" altLang="en-US" dirty="0" smtClean="0"/>
                  <a:t> 대한 각각의 </a:t>
                </a:r>
                <a:r>
                  <a:rPr lang="ko-KR" altLang="en-US" dirty="0" err="1" smtClean="0"/>
                  <a:t>복사속의</a:t>
                </a:r>
                <a:r>
                  <a:rPr lang="ko-KR" altLang="en-US" dirty="0" smtClean="0"/>
                  <a:t> 비율이다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endParaRPr lang="en-US" altLang="ko-KR" dirty="0"/>
              </a:p>
              <a:p>
                <a:pPr>
                  <a:lnSpc>
                    <a:spcPct val="120000"/>
                  </a:lnSpc>
                </a:pPr>
                <a:r>
                  <a:rPr lang="ko-KR" altLang="en-US" b="1" dirty="0" smtClean="0"/>
                  <a:t>퍼센트 반사율</a:t>
                </a:r>
                <a:r>
                  <a:rPr lang="en-US" altLang="ko-KR" dirty="0" smtClean="0"/>
                  <a:t>(percent reflectance, %): </a:t>
                </a:r>
                <a:r>
                  <a:rPr lang="ko-KR" altLang="en-US" dirty="0" smtClean="0"/>
                  <a:t>원격탐사에서 흔히 사용하는 값이다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카메라는 흡수나 투과에 대한 정보를 제공하지는 않기 때문이다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dirty="0"/>
              </a:p>
              <a:p>
                <a:pPr>
                  <a:lnSpc>
                    <a:spcPct val="120000"/>
                  </a:lnSpc>
                </a:pPr>
                <a:r>
                  <a:rPr lang="ko-KR" altLang="en-US" b="1" dirty="0" smtClean="0"/>
                  <a:t>분광반사율 곡선</a:t>
                </a:r>
                <a:r>
                  <a:rPr lang="en-US" altLang="ko-KR" dirty="0" smtClean="0"/>
                  <a:t>(spectral reflectance curve)</a:t>
                </a:r>
                <a:r>
                  <a:rPr lang="ko-KR" altLang="en-US" dirty="0" smtClean="0"/>
                  <a:t>은 </a:t>
                </a:r>
                <a:r>
                  <a:rPr lang="ko-KR" altLang="en-US" dirty="0" err="1" smtClean="0"/>
                  <a:t>대상체를</a:t>
                </a:r>
                <a:r>
                  <a:rPr lang="ko-KR" altLang="en-US" dirty="0" smtClean="0"/>
                  <a:t> 판별하고 인식하는데 있어서 가치 있는 정보를 제공한다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예를 들어 잔디</a:t>
                </a:r>
                <a:r>
                  <a:rPr lang="en-US" altLang="ko-KR" dirty="0" smtClean="0"/>
                  <a:t>(grass)</a:t>
                </a:r>
                <a:r>
                  <a:rPr lang="ko-KR" altLang="en-US" dirty="0" smtClean="0"/>
                  <a:t>는 붉은색</a:t>
                </a:r>
                <a:r>
                  <a:rPr lang="en-US" altLang="ko-KR" dirty="0" smtClean="0"/>
                  <a:t>(0.6~0.7um)</a:t>
                </a:r>
                <a:r>
                  <a:rPr lang="ko-KR" altLang="en-US" dirty="0" smtClean="0"/>
                  <a:t>에서 총 입사 </a:t>
                </a:r>
                <a:r>
                  <a:rPr lang="ko-KR" altLang="en-US" dirty="0" err="1" smtClean="0"/>
                  <a:t>복사속의</a:t>
                </a:r>
                <a:r>
                  <a:rPr lang="ko-KR" altLang="en-US" dirty="0" smtClean="0"/>
                  <a:t> 약 </a:t>
                </a:r>
                <a:r>
                  <a:rPr lang="en-US" altLang="ko-KR" dirty="0" smtClean="0"/>
                  <a:t>15%</a:t>
                </a:r>
                <a:r>
                  <a:rPr lang="ko-KR" altLang="en-US" dirty="0" smtClean="0"/>
                  <a:t>만 반사하는데 비하여 근적외선</a:t>
                </a:r>
                <a:r>
                  <a:rPr lang="en-US" altLang="ko-KR" dirty="0" smtClean="0"/>
                  <a:t>(0.7~0.9um)</a:t>
                </a:r>
                <a:r>
                  <a:rPr lang="ko-KR" altLang="en-US" dirty="0" smtClean="0"/>
                  <a:t>은 </a:t>
                </a:r>
                <a:r>
                  <a:rPr lang="en-US" altLang="ko-KR" dirty="0" smtClean="0"/>
                  <a:t>50% </a:t>
                </a:r>
                <a:r>
                  <a:rPr lang="ko-KR" altLang="en-US" dirty="0" smtClean="0"/>
                  <a:t>반사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인공잔디는 근적외선에서 </a:t>
                </a:r>
                <a:r>
                  <a:rPr lang="en-US" altLang="ko-KR" dirty="0" smtClean="0"/>
                  <a:t>5%</a:t>
                </a:r>
                <a:r>
                  <a:rPr lang="ko-KR" altLang="en-US" dirty="0" smtClean="0"/>
                  <a:t>만 반사</a:t>
                </a:r>
                <a:r>
                  <a:rPr lang="en-US" altLang="ko-KR" dirty="0" smtClean="0"/>
                  <a:t>. </a:t>
                </a:r>
                <a:r>
                  <a:rPr lang="ko-KR" altLang="en-US" dirty="0" smtClean="0"/>
                  <a:t>따라서 근적외선 영상을 이용하면 잔디와 인공잔디의 구별이 용이함</a:t>
                </a:r>
                <a:endParaRPr lang="en-US" altLang="ko-KR" dirty="0" smtClean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49" y="1297354"/>
                <a:ext cx="4518791" cy="5119211"/>
              </a:xfrm>
              <a:blipFill rotWithShape="0">
                <a:blip r:embed="rId3"/>
                <a:stretch>
                  <a:fillRect t="-1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지표에서 에너지와 물질간의 상호반응</a:t>
            </a:r>
            <a:endParaRPr lang="ko-KR" altLang="en-US" dirty="0"/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86599"/>
              </p:ext>
            </p:extLst>
          </p:nvPr>
        </p:nvGraphicFramePr>
        <p:xfrm>
          <a:off x="1536190" y="2268591"/>
          <a:ext cx="2362176" cy="25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4" imgW="1968480" imgH="215640" progId="Equation.DSMT4">
                  <p:embed/>
                </p:oleObj>
              </mc:Choice>
              <mc:Fallback>
                <p:oleObj name="Equation" r:id="rId4" imgW="1968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6190" y="2268591"/>
                        <a:ext cx="2362176" cy="25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51946"/>
              </p:ext>
            </p:extLst>
          </p:nvPr>
        </p:nvGraphicFramePr>
        <p:xfrm>
          <a:off x="1431440" y="3204723"/>
          <a:ext cx="868320" cy="47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6" imgW="723600" imgH="393480" progId="Equation.DSMT4">
                  <p:embed/>
                </p:oleObj>
              </mc:Choice>
              <mc:Fallback>
                <p:oleObj name="Equation" r:id="rId6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31440" y="3204723"/>
                        <a:ext cx="868320" cy="472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개체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144708"/>
              </p:ext>
            </p:extLst>
          </p:nvPr>
        </p:nvGraphicFramePr>
        <p:xfrm>
          <a:off x="2436544" y="3204723"/>
          <a:ext cx="929232" cy="457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8" imgW="774360" imgH="380880" progId="Equation.DSMT4">
                  <p:embed/>
                </p:oleObj>
              </mc:Choice>
              <mc:Fallback>
                <p:oleObj name="Equation" r:id="rId8" imgW="7743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36544" y="3204723"/>
                        <a:ext cx="929232" cy="457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83102"/>
              </p:ext>
            </p:extLst>
          </p:nvPr>
        </p:nvGraphicFramePr>
        <p:xfrm>
          <a:off x="3501412" y="3204723"/>
          <a:ext cx="883872" cy="457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10" imgW="736560" imgH="380880" progId="Equation.DSMT4">
                  <p:embed/>
                </p:oleObj>
              </mc:Choice>
              <mc:Fallback>
                <p:oleObj name="Equation" r:id="rId10" imgW="7365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01412" y="3204723"/>
                        <a:ext cx="883872" cy="457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개체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622825"/>
              </p:ext>
            </p:extLst>
          </p:nvPr>
        </p:nvGraphicFramePr>
        <p:xfrm>
          <a:off x="2191156" y="4177859"/>
          <a:ext cx="1310256" cy="50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12" imgW="1091880" imgH="419040" progId="Equation.DSMT4">
                  <p:embed/>
                </p:oleObj>
              </mc:Choice>
              <mc:Fallback>
                <p:oleObj name="Equation" r:id="rId12" imgW="1091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91156" y="4177859"/>
                        <a:ext cx="1310256" cy="50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5" descr="Curv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147441" y="1993586"/>
            <a:ext cx="3367909" cy="315813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5549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297355"/>
                <a:ext cx="7805902" cy="1493142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err="1"/>
                  <a:t>복사속</a:t>
                </a:r>
                <a:r>
                  <a:rPr lang="ko-KR" altLang="en-US" dirty="0"/>
                  <a:t> 밀도</a:t>
                </a:r>
                <a:r>
                  <a:rPr lang="en-US" altLang="ko-KR" dirty="0"/>
                  <a:t>(radiant flux density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란 표면에 입사되거나 방출되는 </a:t>
                </a:r>
                <a:r>
                  <a:rPr lang="ko-KR" altLang="en-US" dirty="0" err="1" smtClean="0"/>
                  <a:t>복사속을</a:t>
                </a:r>
                <a:r>
                  <a:rPr lang="ko-KR" altLang="en-US" dirty="0" smtClean="0"/>
                  <a:t> 그 면의 넓이나 각도로 나눈 값으로서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여기에는 복사 조도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복사 발산도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복사 </a:t>
                </a:r>
                <a:r>
                  <a:rPr lang="ko-KR" altLang="en-US" dirty="0" err="1" smtClean="0"/>
                  <a:t>휘도</a:t>
                </a:r>
                <a:r>
                  <a:rPr lang="ko-KR" altLang="en-US" dirty="0" smtClean="0"/>
                  <a:t> 등이 있다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복사 조도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altLang="ko-KR" dirty="0" smtClean="0"/>
                  <a:t>, irradiance, 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/>
                  <a:t>): </a:t>
                </a:r>
                <a:r>
                  <a:rPr lang="ko-KR" altLang="en-US" dirty="0" smtClean="0"/>
                  <a:t>단위 면적당 입사되는 </a:t>
                </a:r>
                <a:r>
                  <a:rPr lang="ko-KR" altLang="en-US" dirty="0" err="1" smtClean="0"/>
                  <a:t>복사속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복사 발산도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altLang="ko-KR" dirty="0" smtClean="0"/>
                  <a:t>, exitance, 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 smtClean="0"/>
                  <a:t>): </a:t>
                </a:r>
                <a:r>
                  <a:rPr lang="ko-KR" altLang="en-US" dirty="0" smtClean="0"/>
                  <a:t>단위 면적당 방출되는 </a:t>
                </a:r>
                <a:r>
                  <a:rPr lang="ko-KR" altLang="en-US" dirty="0" err="1" smtClean="0"/>
                  <a:t>복사속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b="1" dirty="0" smtClean="0"/>
                  <a:t>복사 </a:t>
                </a:r>
                <a:r>
                  <a:rPr lang="ko-KR" altLang="en-US" b="1" dirty="0" err="1" smtClean="0"/>
                  <a:t>휘도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altLang="ko-KR" dirty="0" smtClean="0"/>
                  <a:t>, radiance,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𝑠𝑟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 smtClean="0"/>
                  <a:t>): </a:t>
                </a:r>
                <a:r>
                  <a:rPr lang="ko-KR" altLang="en-US" dirty="0" smtClean="0"/>
                  <a:t>단위 면적당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단위 </a:t>
                </a:r>
                <a:r>
                  <a:rPr lang="ko-KR" altLang="en-US" dirty="0" err="1" smtClean="0"/>
                  <a:t>입체각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ko-KR" dirty="0" err="1" smtClean="0"/>
                  <a:t>steradian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당 방출되는 </a:t>
                </a:r>
                <a:r>
                  <a:rPr lang="ko-KR" altLang="en-US" dirty="0" err="1" smtClean="0"/>
                  <a:t>복사속으로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원격탐사 센서에 도달하는 에너지의 양에 해당하기 때문에 자주 쓰임</a:t>
                </a:r>
                <a:r>
                  <a:rPr lang="en-US" altLang="ko-KR" dirty="0" smtClean="0"/>
                  <a:t>.</a:t>
                </a:r>
                <a:endParaRPr lang="ko-KR" altLang="en-US" dirty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297355"/>
                <a:ext cx="7805902" cy="1493142"/>
              </a:xfrm>
              <a:blipFill rotWithShape="0">
                <a:blip r:embed="rId2"/>
                <a:stretch>
                  <a:fillRect t="-408" b="-20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복사속</a:t>
            </a:r>
            <a:r>
              <a:rPr lang="ko-KR" altLang="en-US" dirty="0" smtClean="0"/>
              <a:t> 밀도</a:t>
            </a:r>
            <a:endParaRPr lang="ko-KR" altLang="en-US" dirty="0"/>
          </a:p>
        </p:txBody>
      </p:sp>
      <p:pic>
        <p:nvPicPr>
          <p:cNvPr id="5" name="Picture 4" descr="radianc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37318" y="3435092"/>
            <a:ext cx="2945405" cy="2309649"/>
          </a:xfrm>
          <a:prstGeom prst="rect">
            <a:avLst/>
          </a:prstGeom>
          <a:noFill/>
          <a:effectLst/>
        </p:spPr>
      </p:pic>
      <p:pic>
        <p:nvPicPr>
          <p:cNvPr id="6" name="Picture 5" descr="irradianc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0786" y="2969693"/>
            <a:ext cx="2483069" cy="324044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490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제목 3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sensor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</a:rPr>
                        <m:t>radiance</m:t>
                      </m:r>
                      <m:r>
                        <a:rPr lang="en-US" altLang="ko-K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4" name="제목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 descr="Radiometr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71546" y="1728764"/>
            <a:ext cx="3570889" cy="3912782"/>
          </a:xfrm>
          <a:prstGeom prst="rect">
            <a:avLst/>
          </a:prstGeom>
          <a:noFill/>
          <a:effectLst/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998821"/>
              </p:ext>
            </p:extLst>
          </p:nvPr>
        </p:nvGraphicFramePr>
        <p:xfrm>
          <a:off x="1772964" y="1424204"/>
          <a:ext cx="100926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5" imgW="672840" imgH="203040" progId="Equation.DSMT4">
                  <p:embed/>
                </p:oleObj>
              </mc:Choice>
              <mc:Fallback>
                <p:oleObj name="Equation" r:id="rId5" imgW="672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2964" y="1424204"/>
                        <a:ext cx="1009260" cy="3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내용 개체 틀 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1000801"/>
              </p:ext>
            </p:extLst>
          </p:nvPr>
        </p:nvGraphicFramePr>
        <p:xfrm>
          <a:off x="1092926" y="1823585"/>
          <a:ext cx="2857140" cy="53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7" imgW="1904760" imgH="355320" progId="Equation.DSMT4">
                  <p:embed/>
                </p:oleObj>
              </mc:Choice>
              <mc:Fallback>
                <p:oleObj name="Equation" r:id="rId7" imgW="19047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2926" y="1823585"/>
                        <a:ext cx="2857140" cy="532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내용 개체 틀 1"/>
              <p:cNvSpPr txBox="1">
                <a:spLocks/>
              </p:cNvSpPr>
              <p:nvPr/>
            </p:nvSpPr>
            <p:spPr>
              <a:xfrm>
                <a:off x="415814" y="2593428"/>
                <a:ext cx="4329607" cy="36181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ko-KR" dirty="0" smtClean="0">
                    <a:latin typeface="Cambria Math" panose="02040503050406030204" pitchFamily="18" charset="0"/>
                  </a:rPr>
                  <a:t>(at sensor radiance): 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센서에 도달하는 </a:t>
                </a:r>
                <a:r>
                  <a:rPr lang="ko-KR" altLang="en-US" b="1" dirty="0" err="1" smtClean="0">
                    <a:latin typeface="Cambria Math" panose="02040503050406030204" pitchFamily="18" charset="0"/>
                  </a:rPr>
                  <a:t>복사휘도</a:t>
                </a:r>
                <a:endParaRPr lang="en-US" altLang="ko-KR" b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ko-KR" altLang="en-US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ko-KR" dirty="0" smtClean="0">
                    <a:latin typeface="Cambria Math" panose="02040503050406030204" pitchFamily="18" charset="0"/>
                  </a:rPr>
                  <a:t>(target radiance, or radiance) :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대상체에서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 센서로 전달되는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복사휘도로서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, 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원격탐사에서 궁극적으로 구하고자 하는 값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.</a:t>
                </a:r>
                <a:endParaRPr lang="en-US" altLang="ko-KR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altLang="ko-KR" dirty="0" smtClean="0">
                    <a:latin typeface="Cambria Math" panose="02040503050406030204" pitchFamily="18" charset="0"/>
                  </a:rPr>
                  <a:t>(path radiance, </a:t>
                </a:r>
                <a:r>
                  <a:rPr lang="ko-KR" altLang="en-US" b="1" dirty="0" err="1" smtClean="0">
                    <a:latin typeface="Cambria Math" panose="02040503050406030204" pitchFamily="18" charset="0"/>
                  </a:rPr>
                  <a:t>경로휘도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):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대상체가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 아닌 대기나 주변물질에서  </a:t>
                </a:r>
                <a:r>
                  <a:rPr lang="ko-KR" altLang="en-US" dirty="0">
                    <a:latin typeface="Cambria Math" panose="02040503050406030204" pitchFamily="18" charset="0"/>
                  </a:rPr>
                  <a:t>센서로 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전달되는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복사휘도로서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, 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원치 않는 값이기 때문에 보정의 대상이 된다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ko-KR" dirty="0">
                    <a:latin typeface="Cambria Math" panose="02040503050406030204" pitchFamily="18" charset="0"/>
                  </a:rPr>
                  <a:t>(path radiance):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대상체에서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 휴대용 분광 </a:t>
                </a:r>
                <a:r>
                  <a:rPr lang="ko-KR" altLang="en-US" dirty="0" err="1" smtClean="0">
                    <a:latin typeface="Cambria Math" panose="02040503050406030204" pitchFamily="18" charset="0"/>
                  </a:rPr>
                  <a:t>복사계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(portable </a:t>
                </a:r>
                <a:r>
                  <a:rPr lang="en-US" altLang="ko-KR" dirty="0" err="1" smtClean="0">
                    <a:latin typeface="Cambria Math" panose="02040503050406030204" pitchFamily="18" charset="0"/>
                  </a:rPr>
                  <a:t>spectroradiometer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)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로 </a:t>
                </a:r>
                <a:r>
                  <a:rPr lang="ko-KR" altLang="en-US" dirty="0">
                    <a:latin typeface="Cambria Math" panose="02040503050406030204" pitchFamily="18" charset="0"/>
                  </a:rPr>
                  <a:t>전달되는 </a:t>
                </a:r>
                <a:r>
                  <a:rPr lang="ko-KR" altLang="en-US" dirty="0" err="1">
                    <a:latin typeface="Cambria Math" panose="02040503050406030204" pitchFamily="18" charset="0"/>
                  </a:rPr>
                  <a:t>복사휘도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(</a:t>
                </a:r>
                <a:r>
                  <a:rPr lang="ko-KR" altLang="en-US" dirty="0" smtClean="0">
                    <a:latin typeface="Cambria Math" panose="02040503050406030204" pitchFamily="18" charset="0"/>
                  </a:rPr>
                  <a:t>대기 영향이 절반</a:t>
                </a:r>
                <a:r>
                  <a:rPr lang="en-US" altLang="ko-KR" dirty="0" smtClean="0">
                    <a:latin typeface="Cambria Math" panose="02040503050406030204" pitchFamily="18" charset="0"/>
                  </a:rPr>
                  <a:t>)</a:t>
                </a:r>
                <a:endParaRPr lang="en-US" altLang="ko-KR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물체의 </a:t>
                </a:r>
                <a:r>
                  <a:rPr lang="ko-KR" altLang="en-US" dirty="0"/>
                  <a:t>반사율</a:t>
                </a:r>
                <a:r>
                  <a:rPr lang="en-US" altLang="ko-KR" dirty="0"/>
                  <a:t>(reflectance)</a:t>
                </a:r>
                <a:endParaRPr lang="en-US" altLang="ko-KR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/>
                        </m:sSub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대기의 </a:t>
                </a:r>
                <a:r>
                  <a:rPr lang="ko-KR" altLang="en-US" dirty="0"/>
                  <a:t>투과율</a:t>
                </a:r>
                <a:r>
                  <a:rPr lang="en-US" altLang="ko-KR" dirty="0"/>
                  <a:t>(atmospheric transmittance)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태</m:t>
                    </m:r>
                  </m:oMath>
                </a14:m>
                <a:r>
                  <a:rPr lang="ko-KR" altLang="en-US" dirty="0" smtClean="0"/>
                  <a:t>양의 복사 조도</a:t>
                </a:r>
                <a:r>
                  <a:rPr lang="en-US" altLang="ko-KR" dirty="0" smtClean="0"/>
                  <a:t>(irradiance)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입사각</a:t>
                </a:r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ko-KR" altLang="en-US" dirty="0" smtClean="0"/>
                  <a:t> 대기 산란에 의한 복사조도</a:t>
                </a:r>
                <a:r>
                  <a:rPr lang="en-US" altLang="ko-KR" dirty="0" smtClean="0"/>
                  <a:t>(</a:t>
                </a:r>
                <a:r>
                  <a:rPr lang="en-US" altLang="ko-KR" dirty="0"/>
                  <a:t>irradiance</a:t>
                </a:r>
                <a:r>
                  <a:rPr lang="en-US" altLang="ko-KR" dirty="0" smtClean="0"/>
                  <a:t>)</a:t>
                </a:r>
              </a:p>
            </p:txBody>
          </p:sp>
        </mc:Choice>
        <mc:Fallback>
          <p:sp>
            <p:nvSpPr>
              <p:cNvPr id="10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14" y="2593428"/>
                <a:ext cx="4329607" cy="3618186"/>
              </a:xfrm>
              <a:prstGeom prst="rect">
                <a:avLst/>
              </a:prstGeom>
              <a:blipFill rotWithShape="0">
                <a:blip r:embed="rId9"/>
                <a:stretch>
                  <a:fillRect t="-16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1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경로휘도의</a:t>
            </a:r>
            <a:r>
              <a:rPr lang="ko-KR" altLang="en-US" dirty="0" smtClean="0"/>
              <a:t> 보정</a:t>
            </a:r>
            <a:endParaRPr lang="ko-KR" altLang="en-US" dirty="0"/>
          </a:p>
        </p:txBody>
      </p:sp>
      <p:pic>
        <p:nvPicPr>
          <p:cNvPr id="4" name="Picture 4" descr="ATCOR_before_afte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220" y="1760659"/>
            <a:ext cx="4251435" cy="2189489"/>
          </a:xfrm>
          <a:prstGeom prst="rect">
            <a:avLst/>
          </a:prstGeom>
          <a:noFill/>
          <a:effectLst/>
        </p:spPr>
      </p:pic>
      <p:pic>
        <p:nvPicPr>
          <p:cNvPr id="5" name="Picture 5" descr="island_BV_vs_apparent surface reflect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655" y="1062893"/>
            <a:ext cx="4321754" cy="5072171"/>
          </a:xfrm>
          <a:prstGeom prst="rect">
            <a:avLst/>
          </a:prstGeom>
          <a:noFill/>
          <a:effectLst/>
        </p:spPr>
      </p:pic>
      <p:sp>
        <p:nvSpPr>
          <p:cNvPr id="6" name="TextBox 5"/>
          <p:cNvSpPr txBox="1"/>
          <p:nvPr/>
        </p:nvSpPr>
        <p:spPr>
          <a:xfrm>
            <a:off x="2067772" y="4086506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대기 보정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659856" y="6280899"/>
            <a:ext cx="2855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현장에서 측정한 분광계 자료를 이용한 </a:t>
            </a:r>
            <a:endParaRPr lang="en-US" altLang="ko-KR" sz="1000" dirty="0" smtClean="0"/>
          </a:p>
          <a:p>
            <a:r>
              <a:rPr lang="en-US" altLang="ko-KR" sz="1000" dirty="0" smtClean="0"/>
              <a:t>Landsat TM </a:t>
            </a:r>
            <a:r>
              <a:rPr lang="ko-KR" altLang="en-US" sz="1000" dirty="0" smtClean="0"/>
              <a:t>영상의 </a:t>
            </a:r>
            <a:r>
              <a:rPr lang="en-US" altLang="ko-KR" sz="1000" dirty="0" smtClean="0"/>
              <a:t>Empirical line calibration </a:t>
            </a:r>
            <a:r>
              <a:rPr lang="ko-KR" altLang="en-US" sz="1000" dirty="0" smtClean="0"/>
              <a:t>결과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33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49" y="1297355"/>
                <a:ext cx="4116771" cy="2982983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굴절</a:t>
                </a:r>
                <a:r>
                  <a:rPr lang="en-US" altLang="ko-KR" dirty="0" smtClean="0"/>
                  <a:t>(refraction)</a:t>
                </a:r>
                <a:r>
                  <a:rPr lang="ko-KR" altLang="en-US" dirty="0" smtClean="0"/>
                  <a:t>이란 한 매질에서 다른 매질로 진입할 때 그 진행 방향이 바뀌는 현상이다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굴절은 매질의 밀도가 달라지면 전자기파의 속도가 달라지기 때문에 발생한다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굴절할 때 주파수는 변하지 않는다</a:t>
                </a:r>
                <a:r>
                  <a:rPr lang="en-US" altLang="ko-KR" dirty="0" smtClean="0"/>
                  <a:t>. (</a:t>
                </a:r>
                <a:r>
                  <a:rPr lang="ko-KR" altLang="en-US" dirty="0" smtClean="0"/>
                  <a:t>속도와 파장은 변함 </a:t>
                </a:r>
                <a:r>
                  <a:rPr lang="en-US" altLang="ko-KR" dirty="0" smtClean="0"/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물질의 굴절률</a:t>
                </a:r>
                <a:r>
                  <a:rPr lang="en-US" altLang="ko-KR" dirty="0" smtClean="0"/>
                  <a:t>(index of refraction)</a:t>
                </a:r>
                <a:r>
                  <a:rPr lang="ko-KR" altLang="en-US" dirty="0" smtClean="0"/>
                  <a:t>은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진공상태의 빛의 속도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와 그 매질에서의 빛의 속도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 smtClean="0"/>
                  <a:t>의 비</a:t>
                </a:r>
                <a:r>
                  <a:rPr lang="en-US" altLang="ko-KR" dirty="0" smtClean="0"/>
                  <a:t>: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굴절률 </a:t>
                </a:r>
                <a:r>
                  <a:rPr lang="en-US" altLang="ko-KR" dirty="0" smtClean="0"/>
                  <a:t>&gt; 1: </a:t>
                </a:r>
                <a:r>
                  <a:rPr lang="ko-KR" altLang="en-US" dirty="0" smtClean="0"/>
                  <a:t>진공 </a:t>
                </a:r>
                <a:r>
                  <a:rPr lang="en-US" altLang="ko-KR" dirty="0" smtClean="0"/>
                  <a:t>1, </a:t>
                </a:r>
                <a:r>
                  <a:rPr lang="ko-KR" altLang="en-US" dirty="0" smtClean="0"/>
                  <a:t>평균 대기 </a:t>
                </a:r>
                <a:r>
                  <a:rPr lang="en-US" altLang="ko-KR" dirty="0" smtClean="0"/>
                  <a:t>1.0002926, </a:t>
                </a:r>
                <a:r>
                  <a:rPr lang="ko-KR" altLang="en-US" dirty="0" smtClean="0"/>
                  <a:t>물 </a:t>
                </a:r>
                <a:r>
                  <a:rPr lang="en-US" altLang="ko-KR" dirty="0" smtClean="0"/>
                  <a:t>1.33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/>
                  <a:t>스넬의</a:t>
                </a:r>
                <a:r>
                  <a:rPr lang="ko-KR" altLang="en-US" dirty="0" smtClean="0"/>
                  <a:t> 법칙</a:t>
                </a:r>
                <a:r>
                  <a:rPr lang="en-US" altLang="ko-KR" dirty="0" smtClean="0"/>
                  <a:t>(Snell’s law):</a:t>
                </a:r>
              </a:p>
              <a:p>
                <a:pPr>
                  <a:lnSpc>
                    <a:spcPct val="120000"/>
                  </a:lnSpc>
                </a:pPr>
                <a:endParaRPr lang="en-US" altLang="ko-KR" dirty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49" y="1297355"/>
                <a:ext cx="4116771" cy="2982983"/>
              </a:xfrm>
              <a:blipFill rotWithShape="0">
                <a:blip r:embed="rId3"/>
                <a:stretch>
                  <a:fillRect t="-2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굴절률</a:t>
            </a:r>
            <a:endParaRPr lang="ko-KR" altLang="en-US" dirty="0"/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51025"/>
              </p:ext>
            </p:extLst>
          </p:nvPr>
        </p:nvGraphicFramePr>
        <p:xfrm>
          <a:off x="2310992" y="2910108"/>
          <a:ext cx="552420" cy="57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4" imgW="368280" imgH="380880" progId="Equation.DSMT4">
                  <p:embed/>
                </p:oleObj>
              </mc:Choice>
              <mc:Fallback>
                <p:oleObj name="Equation" r:id="rId4" imgW="3682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0992" y="2910108"/>
                        <a:ext cx="552420" cy="57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refracti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201228" y="1312556"/>
            <a:ext cx="3148584" cy="4178808"/>
          </a:xfrm>
          <a:prstGeom prst="rect">
            <a:avLst/>
          </a:prstGeom>
          <a:noFill/>
          <a:effectLst/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15809"/>
              </p:ext>
            </p:extLst>
          </p:nvPr>
        </p:nvGraphicFramePr>
        <p:xfrm>
          <a:off x="2074509" y="4229140"/>
          <a:ext cx="1447740" cy="28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7" imgW="965160" imgH="190440" progId="Equation.DSMT4">
                  <p:embed/>
                </p:oleObj>
              </mc:Choice>
              <mc:Fallback>
                <p:oleObj name="Equation" r:id="rId7" imgW="965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74509" y="4229140"/>
                        <a:ext cx="1447740" cy="285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6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ko-KR" altLang="en-US" dirty="0">
                <a:latin typeface="Times" pitchFamily="18" charset="0"/>
              </a:rPr>
              <a:t>원격탐사 자료의 올바른 해석을 위해서는 원격탐사 시스템에 의하여 측정된 에너지가 어떠한 과정을 거쳐 진행되어 왔는지에 대한 이해가 필요하다</a:t>
            </a:r>
            <a:r>
              <a:rPr lang="en-US" altLang="ko-KR" dirty="0">
                <a:latin typeface="Times" pitchFamily="18" charset="0"/>
              </a:rPr>
              <a:t>. </a:t>
            </a:r>
          </a:p>
          <a:p>
            <a:pPr>
              <a:lnSpc>
                <a:spcPct val="120000"/>
              </a:lnSpc>
              <a:defRPr/>
            </a:pPr>
            <a:endParaRPr lang="en-US" altLang="ko-KR" dirty="0">
              <a:latin typeface="Times" pitchFamily="18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ko-KR" altLang="en-US" dirty="0">
                <a:latin typeface="Times" pitchFamily="18" charset="0"/>
              </a:rPr>
              <a:t>태양으로부터 생성된 전자파 에너지가 원격탐사 시스템에 의하여 측정되기 까지는</a:t>
            </a:r>
            <a:r>
              <a:rPr lang="en-US" altLang="ko-KR" dirty="0">
                <a:latin typeface="Times" pitchFamily="18" charset="0"/>
              </a:rPr>
              <a:t>…</a:t>
            </a:r>
          </a:p>
          <a:p>
            <a:pPr>
              <a:lnSpc>
                <a:spcPct val="120000"/>
              </a:lnSpc>
              <a:defRPr/>
            </a:pPr>
            <a:endParaRPr lang="en-US" altLang="ko-KR" dirty="0">
              <a:latin typeface="Times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태양으로부터 </a:t>
            </a:r>
            <a:r>
              <a:rPr lang="ko-KR" altLang="en-US" dirty="0">
                <a:latin typeface="Times" pitchFamily="18" charset="0"/>
              </a:rPr>
              <a:t>에너지가 발생되어</a:t>
            </a:r>
            <a:r>
              <a:rPr lang="en-US" altLang="ko-KR" dirty="0">
                <a:latin typeface="Times" pitchFamily="18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진공상태의 </a:t>
            </a:r>
            <a:r>
              <a:rPr lang="ko-KR" altLang="en-US" dirty="0">
                <a:latin typeface="Times" pitchFamily="18" charset="0"/>
              </a:rPr>
              <a:t>우주공간을 빛의 속도로 진행되며</a:t>
            </a:r>
            <a:endParaRPr lang="en-US" altLang="ko-KR" dirty="0">
              <a:latin typeface="Times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지구의 </a:t>
            </a:r>
            <a:r>
              <a:rPr lang="ko-KR" altLang="en-US" dirty="0">
                <a:latin typeface="Times" pitchFamily="18" charset="0"/>
              </a:rPr>
              <a:t>대기와 반응하고</a:t>
            </a:r>
            <a:r>
              <a:rPr lang="en-US" altLang="ko-KR" dirty="0">
                <a:latin typeface="Times" pitchFamily="18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지표면과 </a:t>
            </a:r>
            <a:r>
              <a:rPr lang="ko-KR" altLang="en-US" dirty="0">
                <a:latin typeface="Times" pitchFamily="18" charset="0"/>
              </a:rPr>
              <a:t>반응한 후</a:t>
            </a:r>
            <a:endParaRPr lang="en-US" altLang="ko-KR" dirty="0">
              <a:latin typeface="Times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다시 </a:t>
            </a:r>
            <a:r>
              <a:rPr lang="ko-KR" altLang="en-US" dirty="0">
                <a:latin typeface="Times" pitchFamily="18" charset="0"/>
              </a:rPr>
              <a:t>한번 대기를 통과하여</a:t>
            </a:r>
            <a:r>
              <a:rPr lang="en-US" altLang="ko-KR" dirty="0">
                <a:latin typeface="Times" pitchFamily="18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ko-KR" altLang="en-US" dirty="0" smtClean="0">
                <a:latin typeface="Times" pitchFamily="18" charset="0"/>
              </a:rPr>
              <a:t>다양한 </a:t>
            </a:r>
            <a:r>
              <a:rPr lang="ko-KR" altLang="en-US" dirty="0">
                <a:latin typeface="Times" pitchFamily="18" charset="0"/>
              </a:rPr>
              <a:t>원격탐사 센서 시스템에 의하여 측정된다</a:t>
            </a:r>
            <a:r>
              <a:rPr lang="en-US" altLang="ko-KR" dirty="0">
                <a:latin typeface="Times" pitchFamily="18" charset="0"/>
              </a:rPr>
              <a:t>. </a:t>
            </a:r>
          </a:p>
          <a:p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원격탐사 에너지 경로</a:t>
            </a:r>
            <a:endParaRPr lang="ko-KR" altLang="en-US" dirty="0"/>
          </a:p>
        </p:txBody>
      </p:sp>
      <p:pic>
        <p:nvPicPr>
          <p:cNvPr id="5" name="Picture 6" descr="Radiometr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9150" y="1607834"/>
            <a:ext cx="3886200" cy="425828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9792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628650" y="1297355"/>
            <a:ext cx="3886200" cy="310122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dirty="0"/>
              <a:t>에너지가 이동되는 방법</a:t>
            </a:r>
            <a:r>
              <a:rPr lang="en-US" altLang="ko-KR" dirty="0"/>
              <a:t>: </a:t>
            </a:r>
          </a:p>
          <a:p>
            <a:pPr marL="285750" indent="-285750">
              <a:lnSpc>
                <a:spcPct val="120000"/>
              </a:lnSpc>
            </a:pPr>
            <a:r>
              <a:rPr lang="ko-KR" altLang="en-US" b="1" dirty="0"/>
              <a:t>전도</a:t>
            </a:r>
            <a:r>
              <a:rPr lang="en-US" altLang="ko-KR" dirty="0"/>
              <a:t>(conduction): </a:t>
            </a:r>
            <a:r>
              <a:rPr lang="ko-KR" altLang="en-US" dirty="0"/>
              <a:t>한 물체가 다른 물체와 접촉되어 에너지가 전달되는 것으로서</a:t>
            </a:r>
            <a:r>
              <a:rPr lang="en-US" altLang="ko-KR" dirty="0"/>
              <a:t>, </a:t>
            </a:r>
            <a:r>
              <a:rPr lang="ko-KR" altLang="en-US" dirty="0" err="1"/>
              <a:t>불판에</a:t>
            </a:r>
            <a:r>
              <a:rPr lang="ko-KR" altLang="en-US" dirty="0"/>
              <a:t> 놓여진 팬이 달구어지는 원리임</a:t>
            </a:r>
            <a:r>
              <a:rPr lang="en-US" altLang="ko-KR" dirty="0"/>
              <a:t>.</a:t>
            </a:r>
            <a:endParaRPr lang="ko-KR" altLang="en-US" dirty="0"/>
          </a:p>
          <a:p>
            <a:pPr marL="285750" indent="-285750">
              <a:lnSpc>
                <a:spcPct val="120000"/>
              </a:lnSpc>
            </a:pPr>
            <a:r>
              <a:rPr lang="ko-KR" altLang="en-US" b="1" dirty="0"/>
              <a:t>대류</a:t>
            </a:r>
            <a:r>
              <a:rPr lang="en-US" altLang="ko-KR" dirty="0"/>
              <a:t>(convection): </a:t>
            </a:r>
            <a:r>
              <a:rPr lang="ko-KR" altLang="en-US" dirty="0"/>
              <a:t>에너지를 포함하고 있는 물체 자체가 이동됨으로써 에너지가 전달되는 것</a:t>
            </a:r>
            <a:r>
              <a:rPr lang="en-US" altLang="ko-KR" dirty="0"/>
              <a:t>. (</a:t>
            </a:r>
            <a:r>
              <a:rPr lang="ko-KR" altLang="en-US" dirty="0"/>
              <a:t>공기의 대류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20000"/>
              </a:lnSpc>
            </a:pPr>
            <a:r>
              <a:rPr lang="ko-KR" altLang="en-US" b="1" dirty="0"/>
              <a:t>복사</a:t>
            </a:r>
            <a:r>
              <a:rPr lang="en-US" altLang="ko-KR" dirty="0"/>
              <a:t>(radiation): </a:t>
            </a:r>
            <a:r>
              <a:rPr lang="ko-KR" altLang="en-US" dirty="0"/>
              <a:t>태양과 지구 사이와 같은 진공상태를 통해서도 에너지가 전달되는 것으로서</a:t>
            </a:r>
            <a:r>
              <a:rPr lang="en-US" altLang="ko-KR" dirty="0"/>
              <a:t>, </a:t>
            </a:r>
            <a:r>
              <a:rPr lang="ko-KR" altLang="en-US" dirty="0"/>
              <a:t>원격탐사 분야의 주된 관심</a:t>
            </a:r>
            <a:r>
              <a:rPr lang="en-US" altLang="ko-KR" dirty="0"/>
              <a:t> </a:t>
            </a:r>
            <a:r>
              <a:rPr lang="ko-KR" altLang="en-US" dirty="0"/>
              <a:t>대상임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 </a:t>
            </a:r>
            <a:endParaRPr lang="ko-KR" altLang="en-US" dirty="0"/>
          </a:p>
          <a:p>
            <a:pPr>
              <a:lnSpc>
                <a:spcPct val="120000"/>
              </a:lnSpc>
            </a:pP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에너지의 전달</a:t>
            </a:r>
            <a:endParaRPr lang="ko-KR" altLang="en-US" dirty="0"/>
          </a:p>
        </p:txBody>
      </p:sp>
      <p:pic>
        <p:nvPicPr>
          <p:cNvPr id="5" name="Picture 5" descr="transf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9150" y="1693168"/>
            <a:ext cx="3886200" cy="240070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774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전자기파 복사 모델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576553"/>
            <a:ext cx="7886700" cy="181303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dirty="0"/>
              <a:t>전자기파 복사가 어떻게 생성되며</a:t>
            </a:r>
            <a:r>
              <a:rPr lang="en-US" altLang="ko-KR" dirty="0"/>
              <a:t>, </a:t>
            </a:r>
            <a:r>
              <a:rPr lang="ko-KR" altLang="en-US" dirty="0"/>
              <a:t>어떻게 공간을 전파하며</a:t>
            </a:r>
            <a:r>
              <a:rPr lang="en-US" altLang="ko-KR" dirty="0"/>
              <a:t>, </a:t>
            </a:r>
            <a:r>
              <a:rPr lang="ko-KR" altLang="en-US" dirty="0"/>
              <a:t>다른 물질과 어떻게 반응하는 지를 이해하기 위하여는 파동 모델과 입자 모델에 대한 이해가 필요함 </a:t>
            </a:r>
          </a:p>
          <a:p>
            <a:pPr>
              <a:lnSpc>
                <a:spcPct val="120000"/>
              </a:lnSpc>
            </a:pPr>
            <a:endParaRPr lang="ko-KR" altLang="en-US" dirty="0"/>
          </a:p>
          <a:p>
            <a:pPr algn="just">
              <a:lnSpc>
                <a:spcPct val="120000"/>
              </a:lnSpc>
            </a:pPr>
            <a:r>
              <a:rPr lang="ko-KR" altLang="en-US" dirty="0"/>
              <a:t> </a:t>
            </a:r>
            <a:r>
              <a:rPr lang="ko-KR" altLang="en-US" dirty="0" smtClean="0"/>
              <a:t>빛의 </a:t>
            </a:r>
            <a:r>
              <a:rPr lang="ko-KR" altLang="en-US" dirty="0"/>
              <a:t>파동설</a:t>
            </a:r>
            <a:r>
              <a:rPr lang="en-US" altLang="ko-KR" dirty="0"/>
              <a:t>(wave model)</a:t>
            </a:r>
          </a:p>
          <a:p>
            <a:pPr algn="just">
              <a:lnSpc>
                <a:spcPct val="120000"/>
              </a:lnSpc>
            </a:pPr>
            <a:r>
              <a:rPr lang="en-US" altLang="ko-KR" dirty="0"/>
              <a:t> </a:t>
            </a:r>
            <a:r>
              <a:rPr lang="ko-KR" altLang="en-US" dirty="0"/>
              <a:t>빛의 입자설 </a:t>
            </a:r>
            <a:r>
              <a:rPr lang="en-US" altLang="ko-KR" dirty="0"/>
              <a:t>(particle model)</a:t>
            </a:r>
          </a:p>
          <a:p>
            <a:pPr>
              <a:lnSpc>
                <a:spcPct val="12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18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빛의 파동설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510409" y="1387365"/>
                <a:ext cx="7886700" cy="2049518"/>
              </a:xfrm>
            </p:spPr>
            <p:txBody>
              <a:bodyPr>
                <a:normAutofit fontScale="40000" lnSpcReduction="20000"/>
              </a:bodyPr>
              <a:lstStyle/>
              <a:p>
                <a:r>
                  <a:rPr lang="en-US" altLang="ko-KR" dirty="0" smtClean="0"/>
                  <a:t>1860</a:t>
                </a:r>
                <a:r>
                  <a:rPr lang="ko-KR" altLang="en-US" dirty="0" smtClean="0"/>
                  <a:t>년대 </a:t>
                </a:r>
                <a:r>
                  <a:rPr lang="ko-KR" altLang="en-US" dirty="0" err="1" smtClean="0"/>
                  <a:t>맥스웰</a:t>
                </a:r>
                <a:r>
                  <a:rPr lang="en-US" altLang="ko-KR" dirty="0" smtClean="0"/>
                  <a:t>(James Clerk Maxwell)</a:t>
                </a:r>
                <a:r>
                  <a:rPr lang="ko-KR" altLang="en-US" dirty="0" smtClean="0"/>
                  <a:t>은 전자기파 복사를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진공상태의 공간을 빛의 속도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ko-KR" altLang="en-US" dirty="0" smtClean="0"/>
                  <a:t>로 이동하는 파동으로 생각함</a:t>
                </a:r>
                <a:endParaRPr lang="en-US" altLang="ko-KR" dirty="0" smtClean="0"/>
              </a:p>
              <a:p>
                <a:r>
                  <a:rPr lang="ko-KR" altLang="en-US" dirty="0" smtClean="0"/>
                  <a:t>전자기파는 서로 수직인 전기장과 자기장으로 구성되며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이들은 진행방향에 직각인 면을 따라서 진행한다</a:t>
                </a:r>
                <a:r>
                  <a:rPr lang="en-US" altLang="ko-KR" dirty="0" smtClean="0"/>
                  <a:t>.</a:t>
                </a:r>
              </a:p>
              <a:p>
                <a:r>
                  <a:rPr lang="ko-KR" altLang="en-US" dirty="0" smtClean="0"/>
                  <a:t>전자기파는 전하</a:t>
                </a:r>
                <a:r>
                  <a:rPr lang="en-US" altLang="ko-KR" dirty="0" smtClean="0"/>
                  <a:t>(electrical charge)</a:t>
                </a:r>
                <a:r>
                  <a:rPr lang="ko-KR" altLang="en-US" dirty="0" smtClean="0"/>
                  <a:t>가 가속될 때 생성된다</a:t>
                </a:r>
                <a:r>
                  <a:rPr lang="en-US" altLang="ko-KR" dirty="0" smtClean="0"/>
                  <a:t>.</a:t>
                </a:r>
              </a:p>
              <a:p>
                <a:r>
                  <a:rPr lang="ko-KR" altLang="en-US" dirty="0" smtClean="0"/>
                  <a:t>전자기파의 파장</a:t>
                </a:r>
                <a:r>
                  <a:rPr lang="en-US" altLang="ko-KR" dirty="0" smtClean="0"/>
                  <a:t>(wavelength, 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은 마루와 마루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혹은 골과 골</a:t>
                </a:r>
                <a:r>
                  <a:rPr lang="en-US" altLang="ko-KR" dirty="0" smtClean="0"/>
                  <a:t>) </a:t>
                </a:r>
                <a:r>
                  <a:rPr lang="ko-KR" altLang="en-US" dirty="0" smtClean="0"/>
                  <a:t>사이의 거리이다</a:t>
                </a:r>
                <a:r>
                  <a:rPr lang="en-US" altLang="ko-KR" dirty="0" smtClean="0"/>
                  <a:t>.</a:t>
                </a:r>
              </a:p>
              <a:p>
                <a:r>
                  <a:rPr lang="ko-KR" altLang="en-US" dirty="0" smtClean="0"/>
                  <a:t>주파수</a:t>
                </a:r>
                <a:r>
                  <a:rPr lang="en-US" altLang="ko-KR" dirty="0" smtClean="0"/>
                  <a:t>(frequency,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는 초당 전달되는 파동의 개수로서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단위는 </a:t>
                </a:r>
                <a:r>
                  <a:rPr lang="en-US" altLang="ko-KR" dirty="0" smtClean="0"/>
                  <a:t>1 cycle/sec = 1 Hz </a:t>
                </a:r>
                <a:r>
                  <a:rPr lang="ko-KR" altLang="en-US" dirty="0" smtClean="0"/>
                  <a:t>이다</a:t>
                </a:r>
                <a:endParaRPr lang="en-US" altLang="ko-KR" dirty="0" smtClean="0"/>
              </a:p>
              <a:p>
                <a:r>
                  <a:rPr lang="ko-KR" altLang="en-US" dirty="0" smtClean="0"/>
                  <a:t>이 때 파의 이동 속도는 빛의 속도로서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ko-KR" alt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ko-KR" altLang="en-US" b="1" dirty="0" smtClean="0"/>
                  <a:t> </a:t>
                </a:r>
                <a:r>
                  <a:rPr lang="ko-KR" altLang="en-US" dirty="0" smtClean="0"/>
                  <a:t>이다</a:t>
                </a:r>
                <a:r>
                  <a:rPr lang="en-US" altLang="ko-KR" dirty="0" smtClean="0"/>
                  <a:t>.</a:t>
                </a:r>
              </a:p>
              <a:p>
                <a:r>
                  <a:rPr lang="ko-KR" altLang="en-US" dirty="0" smtClean="0"/>
                  <a:t>전자기파가 한 종류의 물질에서 다른 종류의 물질로 전파될 때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그 속도와 파장에는 변화가 있으나</a:t>
                </a:r>
                <a:r>
                  <a:rPr lang="en-US" altLang="ko-KR" dirty="0"/>
                  <a:t> </a:t>
                </a:r>
                <a:r>
                  <a:rPr lang="ko-KR" altLang="en-US" b="1" dirty="0" smtClean="0"/>
                  <a:t>주파수에는 변화가 없다</a:t>
                </a:r>
                <a:r>
                  <a:rPr lang="en-US" altLang="ko-KR" dirty="0" smtClean="0"/>
                  <a:t>.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409" y="1387365"/>
                <a:ext cx="7886700" cy="2049518"/>
              </a:xfrm>
              <a:blipFill rotWithShape="0">
                <a:blip r:embed="rId2"/>
                <a:stretch>
                  <a:fillRect t="-17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 descr="EM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3840182"/>
            <a:ext cx="3865817" cy="2040355"/>
          </a:xfrm>
          <a:prstGeom prst="rect">
            <a:avLst/>
          </a:prstGeom>
          <a:noFill/>
          <a:effectLst/>
        </p:spPr>
      </p:pic>
      <p:pic>
        <p:nvPicPr>
          <p:cNvPr id="6" name="Picture 7" descr="Frequenc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5780" y="3761355"/>
            <a:ext cx="2862043" cy="276447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307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파동설에 의한 빛의 근원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87937"/>
                <a:ext cx="5220216" cy="5283807"/>
              </a:xfrm>
            </p:spPr>
            <p:txBody>
              <a:bodyPr>
                <a:normAutofit fontScale="4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절대온도 </a:t>
                </a:r>
                <a:r>
                  <a:rPr lang="en-US" altLang="ko-KR" dirty="0" smtClean="0"/>
                  <a:t>0 K (-273.15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℃) 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이상으로 온도가 있는 모든 물질은 전자기파를 복사한다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흑체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(black body)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란 이론적인 물질로서 모든 에너지를 흡수하며 동시에 최대한 복사하는 물질을 의미한다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흑체로부터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복사되는 단위면적당 에너지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Watt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/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𝑚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)</m:t>
                    </m:r>
                  </m:oMath>
                </a14:m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𝑀</m:t>
                    </m:r>
                  </m:oMath>
                </a14:m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은 </a:t>
                </a: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흑체의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절대온도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𝑇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)</m:t>
                    </m:r>
                  </m:oMath>
                </a14:m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의 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4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승에 비례하는데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이를 </a:t>
                </a: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스테판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</a:t>
                </a: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볼쯔만의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법칙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(Stefan-Boltzmann Law)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이라 한다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 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𝑀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=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𝜎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𝑇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ko-KR" b="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=5.6697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: </a:t>
                </a: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스테판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</a:t>
                </a: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볼쯔만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상수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즉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표면온도가 약 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6000K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 태양의 복사에너지는 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300K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 지구보다 훨씬 크다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흑체로부터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복사되는 에너지는 파장에 따라 다른데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최대 에너지를 가지는 파장은 아래와 같은 빈의 변위법칙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en-US" altLang="ko-KR" dirty="0" err="1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Wein’s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displacement law)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에 따라 결정된다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</m:ctrlPr>
                        </m:sSubPr>
                        <m:e>
                          <m:r>
                            <a:rPr lang="ko-KR" altLang="en-US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  <m:t>𝜆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  <m:t>𝑚𝑎𝑥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  <m:t>𝑘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맑은 고딕" panose="020B0503020000020004" pitchFamily="50" charset="-127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m:t>𝑘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m:t>=2898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m:t>𝜇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m:t>𝑚𝐾</m:t>
                      </m:r>
                    </m:oMath>
                  </m:oMathPara>
                </a14:m>
                <a:endPara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태양의 최대에너지 파장은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2898</m:t>
                        </m:r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𝑚𝐾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6000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=0.48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(</a:t>
                </a: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초록색</a:t>
                </a:r>
                <a:r>
                  <a:rPr lang="en-US" altLang="ko-KR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지구의 최대에너지 파장은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2898</m:t>
                        </m:r>
                        <m:r>
                          <a:rPr lang="ko-KR" altLang="en-US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𝑚𝐾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9.66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열</m:t>
                    </m:r>
                  </m:oMath>
                </a14:m>
                <a:r>
                  <a:rPr lang="ko-KR" altLang="en-US" dirty="0" smtClean="0">
                    <a:latin typeface="맑은 고딕" panose="020B0503020000020004" pitchFamily="50" charset="-127"/>
                  </a:rPr>
                  <a:t>적외선</a:t>
                </a:r>
                <a:r>
                  <a:rPr lang="en-US" altLang="ko-KR" dirty="0" smtClean="0">
                    <a:latin typeface="맑은 고딕" panose="020B0503020000020004" pitchFamily="50" charset="-127"/>
                  </a:rPr>
                  <a:t>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ko-KR" dirty="0">
                  <a:latin typeface="맑은 고딕" panose="020B0503020000020004" pitchFamily="50" charset="-127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endPara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endParaRPr lang="en-US" altLang="ko-KR" dirty="0" smtClean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87937"/>
                <a:ext cx="5220216" cy="5283807"/>
              </a:xfrm>
              <a:blipFill rotWithShape="0">
                <a:blip r:embed="rId2"/>
                <a:stretch>
                  <a:fillRect t="-1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5" descr="Blackbod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827" y="1187937"/>
            <a:ext cx="2871662" cy="4563341"/>
          </a:xfrm>
          <a:prstGeom prst="rect">
            <a:avLst/>
          </a:prstGeom>
          <a:noFill/>
          <a:effectLst/>
        </p:spPr>
      </p:pic>
      <p:sp>
        <p:nvSpPr>
          <p:cNvPr id="6" name="TextBox 5"/>
          <p:cNvSpPr txBox="1"/>
          <p:nvPr/>
        </p:nvSpPr>
        <p:spPr>
          <a:xfrm>
            <a:off x="6038193" y="5751278"/>
            <a:ext cx="2822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여러 물체의 파장에 따른 </a:t>
            </a:r>
            <a:r>
              <a:rPr lang="ko-KR" altLang="en-US" sz="1200" dirty="0" err="1" smtClean="0"/>
              <a:t>흑체</a:t>
            </a:r>
            <a:r>
              <a:rPr lang="ko-KR" altLang="en-US" sz="1200" dirty="0" smtClean="0"/>
              <a:t> 복사 곡선 </a:t>
            </a:r>
            <a:r>
              <a:rPr lang="en-US" altLang="ko-KR" sz="1200" dirty="0" smtClean="0"/>
              <a:t>(Blackbody radiation curve)</a:t>
            </a:r>
            <a:r>
              <a:rPr lang="ko-KR" altLang="en-US" sz="1200" dirty="0" smtClean="0"/>
              <a:t>으로서</a:t>
            </a:r>
            <a:r>
              <a:rPr lang="en-US" altLang="ko-KR" sz="1200" dirty="0" smtClean="0"/>
              <a:t>, M</a:t>
            </a:r>
            <a:r>
              <a:rPr lang="ko-KR" altLang="en-US" sz="1200" dirty="0" smtClean="0"/>
              <a:t>은 곡선을 적분한 면적에 해당함</a:t>
            </a:r>
            <a:endParaRPr lang="en-US" altLang="ko-KR" sz="1200" dirty="0" smtClean="0"/>
          </a:p>
          <a:p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190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gh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95598" y="1154360"/>
            <a:ext cx="4592712" cy="3851192"/>
          </a:xfrm>
          <a:prstGeom prst="rect">
            <a:avLst/>
          </a:prstGeom>
          <a:noFill/>
          <a:effectLst/>
        </p:spPr>
      </p:pic>
      <p:pic>
        <p:nvPicPr>
          <p:cNvPr id="8" name="Picture 5" descr="Spectr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4" y="2927168"/>
            <a:ext cx="3353755" cy="3289664"/>
          </a:xfrm>
          <a:prstGeom prst="rect">
            <a:avLst/>
          </a:prstGeom>
          <a:noFill/>
          <a:effectLst/>
        </p:spPr>
      </p:pic>
      <p:pic>
        <p:nvPicPr>
          <p:cNvPr id="11" name="Picture 5" descr="Shortwav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398" y="475487"/>
            <a:ext cx="3886200" cy="1965205"/>
          </a:xfrm>
          <a:prstGeom prst="rect">
            <a:avLst/>
          </a:prstGeom>
          <a:noFill/>
          <a:effectLst/>
        </p:spPr>
      </p:pic>
      <p:sp>
        <p:nvSpPr>
          <p:cNvPr id="12" name="TextBox 11"/>
          <p:cNvSpPr txBox="1"/>
          <p:nvPr/>
        </p:nvSpPr>
        <p:spPr>
          <a:xfrm>
            <a:off x="4195598" y="5391806"/>
            <a:ext cx="4767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태양 복사에너지는 연속적인 스펙트럼을 가지며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에너지의  </a:t>
            </a:r>
            <a:r>
              <a:rPr lang="en-US" altLang="ko-KR" sz="1400" dirty="0" smtClean="0"/>
              <a:t>41%</a:t>
            </a:r>
            <a:r>
              <a:rPr lang="ko-KR" altLang="en-US" sz="1400" dirty="0" smtClean="0"/>
              <a:t>는 가시광선</a:t>
            </a:r>
            <a:r>
              <a:rPr lang="en-US" altLang="ko-KR" sz="1400" dirty="0" smtClean="0"/>
              <a:t>(0.4-0.7um, </a:t>
            </a:r>
            <a:r>
              <a:rPr lang="ko-KR" altLang="en-US" sz="1400" dirty="0" smtClean="0"/>
              <a:t>우리 눈이 사용하는 빛</a:t>
            </a:r>
            <a:r>
              <a:rPr lang="en-US" altLang="ko-KR" sz="1400" dirty="0" smtClean="0"/>
              <a:t>) </a:t>
            </a:r>
            <a:r>
              <a:rPr lang="ko-KR" altLang="en-US" sz="1400" dirty="0" smtClean="0"/>
              <a:t>대역에 집중되어 있다</a:t>
            </a:r>
            <a:r>
              <a:rPr lang="en-US" altLang="ko-KR" sz="1400" dirty="0" smtClean="0"/>
              <a:t>.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9427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49" y="1297355"/>
                <a:ext cx="7553653" cy="4520121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dirty="0" smtClean="0"/>
                  <a:t>1905</a:t>
                </a:r>
                <a:r>
                  <a:rPr lang="ko-KR" altLang="en-US" dirty="0" smtClean="0"/>
                  <a:t>년 이전 </a:t>
                </a:r>
                <a:r>
                  <a:rPr lang="en-US" altLang="ko-KR" dirty="0" smtClean="0"/>
                  <a:t>100</a:t>
                </a:r>
                <a:r>
                  <a:rPr lang="ko-KR" altLang="en-US" dirty="0" err="1" smtClean="0"/>
                  <a:t>여년</a:t>
                </a:r>
                <a:r>
                  <a:rPr lang="ko-KR" altLang="en-US" dirty="0" smtClean="0"/>
                  <a:t> 동안 빛은 연속적이고 부드러운 파동으로 인식되어 옴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아인슈타인</a:t>
                </a:r>
                <a:r>
                  <a:rPr lang="en-US" altLang="ko-KR" dirty="0" smtClean="0"/>
                  <a:t>(Albert Einstein, 1879-1955)</a:t>
                </a:r>
                <a:r>
                  <a:rPr lang="ko-KR" altLang="en-US" dirty="0" smtClean="0"/>
                  <a:t>은 빛이 물질과 충돌하면 마치 광자</a:t>
                </a:r>
                <a:r>
                  <a:rPr lang="en-US" altLang="ko-KR" dirty="0" smtClean="0"/>
                  <a:t>(photon)</a:t>
                </a:r>
                <a:r>
                  <a:rPr lang="ko-KR" altLang="en-US" dirty="0" smtClean="0"/>
                  <a:t>이라 부르는 입자처럼 행동하며 에너지와 </a:t>
                </a:r>
                <a:r>
                  <a:rPr lang="ko-KR" altLang="en-US" dirty="0" err="1" smtClean="0"/>
                  <a:t>모멘트을</a:t>
                </a:r>
                <a:r>
                  <a:rPr lang="ko-KR" altLang="en-US" dirty="0" smtClean="0"/>
                  <a:t> 운반한다는 것을 발견</a:t>
                </a:r>
                <a:r>
                  <a:rPr lang="ko-KR" altLang="en-US" dirty="0"/>
                  <a:t>함</a:t>
                </a:r>
                <a:endParaRPr lang="en-US" altLang="ko-KR" dirty="0" smtClean="0"/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보어</a:t>
                </a:r>
                <a:r>
                  <a:rPr lang="en-US" altLang="ko-KR" dirty="0" smtClean="0"/>
                  <a:t>(</a:t>
                </a:r>
                <a:r>
                  <a:rPr lang="en-US" altLang="ko-KR" dirty="0" err="1" smtClean="0"/>
                  <a:t>Niels</a:t>
                </a:r>
                <a:r>
                  <a:rPr lang="en-US" altLang="ko-KR" dirty="0" smtClean="0"/>
                  <a:t> Bohr)</a:t>
                </a:r>
                <a:r>
                  <a:rPr lang="ko-KR" altLang="en-US" dirty="0" smtClean="0"/>
                  <a:t>와 </a:t>
                </a:r>
                <a:r>
                  <a:rPr lang="ko-KR" altLang="en-US" dirty="0" err="1" smtClean="0"/>
                  <a:t>플랑크</a:t>
                </a:r>
                <a:r>
                  <a:rPr lang="en-US" altLang="ko-KR" dirty="0" smtClean="0"/>
                  <a:t>(Max </a:t>
                </a:r>
                <a:r>
                  <a:rPr lang="en-US" altLang="ko-KR" dirty="0" err="1" smtClean="0"/>
                  <a:t>Plack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는 전자기파 복사에 대한 양자이론</a:t>
                </a:r>
                <a:r>
                  <a:rPr lang="en-US" altLang="ko-KR" dirty="0" smtClean="0"/>
                  <a:t>(quantum theory)</a:t>
                </a:r>
                <a:r>
                  <a:rPr lang="ko-KR" altLang="en-US" dirty="0" smtClean="0"/>
                  <a:t>를 발표하는데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에너지는 양자</a:t>
                </a:r>
                <a:r>
                  <a:rPr lang="en-US" altLang="ko-KR" dirty="0" smtClean="0"/>
                  <a:t>(quantum) </a:t>
                </a:r>
                <a:r>
                  <a:rPr lang="ko-KR" altLang="en-US" dirty="0" smtClean="0"/>
                  <a:t>혹은 광자</a:t>
                </a:r>
                <a:r>
                  <a:rPr lang="en-US" altLang="ko-KR" dirty="0" smtClean="0"/>
                  <a:t>(photon)</a:t>
                </a:r>
                <a:r>
                  <a:rPr lang="ko-KR" altLang="en-US" dirty="0" smtClean="0"/>
                  <a:t>이라 불리는 이산적인 덩어리로 전해진다는 것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빛의 파동설에 의한 복사에너지의 주파수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와 양자 에너지 </a:t>
                </a:r>
                <a:r>
                  <a:rPr lang="en-US" altLang="ko-KR" dirty="0" smtClean="0"/>
                  <a:t>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사</m:t>
                    </m:r>
                  </m:oMath>
                </a14:m>
                <a:r>
                  <a:rPr lang="ko-KR" altLang="en-US" dirty="0" smtClean="0"/>
                  <a:t>이에는 다음과 같은 관계가 성립한다</a:t>
                </a:r>
                <a:r>
                  <a:rPr lang="en-US" altLang="ko-KR" dirty="0" smtClean="0"/>
                  <a:t>.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h𝑓</m:t>
                      </m:r>
                    </m:oMath>
                  </m:oMathPara>
                </a14:m>
                <a:endParaRPr lang="en-US" altLang="ko-KR" dirty="0" smtClean="0"/>
              </a:p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ko-KR" altLang="en-US" b="0" dirty="0" smtClean="0"/>
                  <a:t>여</a:t>
                </a:r>
                <a14:m>
                  <m:oMath xmlns:m="http://schemas.openxmlformats.org/officeDocument/2006/math">
                    <m:r>
                      <a:rPr lang="ko-KR" altLang="en-US" i="1">
                        <a:latin typeface="Cambria Math" panose="02040503050406030204" pitchFamily="18" charset="0"/>
                      </a:rPr>
                      <m:t>기</m:t>
                    </m:r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서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=6.626×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−34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𝐽𝑠</m:t>
                    </m:r>
                  </m:oMath>
                </a14:m>
                <a:r>
                  <a:rPr lang="en-US" altLang="ko-KR" dirty="0" smtClean="0"/>
                  <a:t> (</a:t>
                </a:r>
                <a:r>
                  <a:rPr lang="ko-KR" altLang="en-US" dirty="0" err="1" smtClean="0"/>
                  <a:t>플랑크</a:t>
                </a:r>
                <a:r>
                  <a:rPr lang="ko-KR" altLang="en-US" dirty="0" smtClean="0"/>
                  <a:t> 상수</a:t>
                </a:r>
                <a:r>
                  <a:rPr lang="en-US" altLang="ko-KR" dirty="0" smtClean="0"/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여기에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ko-KR" altLang="en-US" dirty="0" smtClean="0"/>
                  <a:t>를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대입하면</a:t>
                </a:r>
                <a:r>
                  <a:rPr lang="en-US" altLang="ko-KR" dirty="0" smtClean="0"/>
                  <a:t>,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altLang="ko-KR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ko-KR" altLang="en-US" dirty="0" smtClean="0"/>
                  <a:t>즉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양자에너지는 파장에 반비례 한다</a:t>
                </a:r>
                <a:r>
                  <a:rPr lang="en-US" altLang="ko-KR" dirty="0" smtClean="0"/>
                  <a:t>.</a:t>
                </a:r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endParaRPr lang="en-US" altLang="ko-KR" dirty="0" smtClean="0"/>
              </a:p>
              <a:p>
                <a:endParaRPr lang="en-US" altLang="ko-KR" dirty="0" smtClean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49" y="1297355"/>
                <a:ext cx="7553653" cy="4520121"/>
              </a:xfrm>
              <a:blipFill rotWithShape="0">
                <a:blip r:embed="rId2"/>
                <a:stretch>
                  <a:fillRect l="-323" t="-4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빛의 입자설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59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내용 개체 틀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297354"/>
                <a:ext cx="8018736" cy="1915511"/>
              </a:xfrm>
            </p:spPr>
            <p:txBody>
              <a:bodyPr>
                <a:normAutofit fontScale="4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원자 속에는 양전하를 띄는 원자핵</a:t>
                </a:r>
                <a:r>
                  <a:rPr lang="en-US" altLang="ko-KR" dirty="0" smtClean="0"/>
                  <a:t>(nucleus) </a:t>
                </a:r>
                <a:r>
                  <a:rPr lang="ko-KR" altLang="en-US" dirty="0" smtClean="0"/>
                  <a:t>주위를 음전하를 띄는 전자</a:t>
                </a:r>
                <a:r>
                  <a:rPr lang="en-US" altLang="ko-KR" dirty="0" smtClean="0"/>
                  <a:t>(electron)</a:t>
                </a:r>
                <a:r>
                  <a:rPr lang="ko-KR" altLang="en-US" dirty="0" smtClean="0"/>
                  <a:t>가 여러 궤도를 이루며 돈다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전자가 운동할 수 있는 궤도는 에너지 준위</a:t>
                </a:r>
                <a:r>
                  <a:rPr lang="en-US" altLang="ko-KR" dirty="0" smtClean="0"/>
                  <a:t>(energy level)</a:t>
                </a:r>
                <a:r>
                  <a:rPr lang="ko-KR" altLang="en-US" dirty="0" smtClean="0"/>
                  <a:t>이라 한다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전자가 외부로부터 충분한 에너지를 흡수하면 외곽 궤도로 이동하며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이러한 원자는 여기</a:t>
                </a:r>
                <a:r>
                  <a:rPr lang="en-US" altLang="ko-KR" dirty="0" smtClean="0"/>
                  <a:t>(excitation)</a:t>
                </a:r>
                <a:r>
                  <a:rPr lang="ko-KR" altLang="en-US" dirty="0" smtClean="0"/>
                  <a:t>되었다고 한다</a:t>
                </a:r>
                <a:r>
                  <a:rPr lang="en-US" altLang="ko-KR" dirty="0" smtClean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err="1" smtClean="0"/>
                  <a:t>여기된</a:t>
                </a:r>
                <a:r>
                  <a:rPr lang="ko-KR" altLang="en-US" dirty="0" smtClean="0"/>
                  <a:t> 전자는 위치에너지를 가지며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약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ko-KR" altLang="en-US" i="1">
                        <a:latin typeface="Cambria Math" panose="02040503050406030204" pitchFamily="18" charset="0"/>
                      </a:rPr>
                      <m:t>초</m:t>
                    </m:r>
                  </m:oMath>
                </a14:m>
                <a:r>
                  <a:rPr lang="ko-KR" altLang="en-US" dirty="0" smtClean="0"/>
                  <a:t> 후 다시 낮은 에너지 준위로 되돌아가며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위치에너지를 방출하는데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이와 같은 빛의 한 단위를 광자</a:t>
                </a:r>
                <a:r>
                  <a:rPr lang="en-US" altLang="ko-KR" dirty="0" smtClean="0"/>
                  <a:t>(photon)</a:t>
                </a:r>
                <a:r>
                  <a:rPr lang="ko-KR" altLang="en-US" dirty="0" smtClean="0"/>
                  <a:t>이라고 한다</a:t>
                </a:r>
                <a:r>
                  <a:rPr lang="en-US" altLang="ko-KR" dirty="0" smtClean="0"/>
                  <a:t>.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dirty="0" smtClean="0"/>
                  <a:t>물질들은 에너지 준위의 차이에 따라 고유한 파장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색깔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을 가지게 된다</a:t>
                </a:r>
                <a:r>
                  <a:rPr lang="en-US" altLang="ko-KR" dirty="0" smtClean="0"/>
                  <a:t>. (</a:t>
                </a:r>
                <a:r>
                  <a:rPr lang="ko-KR" altLang="en-US" dirty="0" smtClean="0"/>
                  <a:t>예</a:t>
                </a:r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가로등으로 흔히 쓰이는 </a:t>
                </a:r>
                <a:r>
                  <a:rPr lang="ko-KR" altLang="en-US" dirty="0" err="1" smtClean="0"/>
                  <a:t>나트륨등은</a:t>
                </a:r>
                <a:r>
                  <a:rPr lang="ko-KR" altLang="en-US" dirty="0"/>
                  <a:t> </a:t>
                </a:r>
                <a:r>
                  <a:rPr lang="ko-KR" altLang="en-US" dirty="0" smtClean="0"/>
                  <a:t>노란색 </a:t>
                </a:r>
                <a:r>
                  <a:rPr lang="en-US" altLang="ko-KR" dirty="0" smtClean="0"/>
                  <a:t>0.58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ko-KR" dirty="0" smtClean="0"/>
                  <a:t>)</a:t>
                </a:r>
              </a:p>
              <a:p>
                <a:endParaRPr lang="ko-KR" altLang="en-US" dirty="0"/>
              </a:p>
            </p:txBody>
          </p:sp>
        </mc:Choice>
        <mc:Fallback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297354"/>
                <a:ext cx="8018736" cy="1915511"/>
              </a:xfrm>
              <a:blipFill rotWithShape="0">
                <a:blip r:embed="rId2"/>
                <a:stretch>
                  <a:fillRect t="-3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입자설에 의한 빛의 근원</a:t>
            </a:r>
            <a:endParaRPr lang="ko-KR" altLang="en-US" dirty="0"/>
          </a:p>
        </p:txBody>
      </p:sp>
      <p:pic>
        <p:nvPicPr>
          <p:cNvPr id="5" name="Picture 5" descr="phot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5653" y="3212866"/>
            <a:ext cx="4018237" cy="3219728"/>
          </a:xfrm>
          <a:prstGeom prst="rect">
            <a:avLst/>
          </a:prstGeom>
          <a:noFill/>
          <a:effectLst/>
        </p:spPr>
      </p:pic>
      <p:pic>
        <p:nvPicPr>
          <p:cNvPr id="6" name="Picture 5" descr="so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9163" y="3212866"/>
            <a:ext cx="2709134" cy="333663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3151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2913</TotalTime>
  <Words>1426</Words>
  <Application>Microsoft Office PowerPoint</Application>
  <PresentationFormat>화면 슬라이드 쇼(4:3)</PresentationFormat>
  <Paragraphs>146</Paragraphs>
  <Slides>19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맑은 고딕</vt:lpstr>
      <vt:lpstr>Arial</vt:lpstr>
      <vt:lpstr>Calibri</vt:lpstr>
      <vt:lpstr>Calibri Light</vt:lpstr>
      <vt:lpstr>Cambria Math</vt:lpstr>
      <vt:lpstr>Times</vt:lpstr>
      <vt:lpstr>Office 테마</vt:lpstr>
      <vt:lpstr>MathType 6.0 Equation</vt:lpstr>
      <vt:lpstr>전자기파 복사 원리 Electromagnetic Radiation Principles</vt:lpstr>
      <vt:lpstr>원격탐사 에너지 경로</vt:lpstr>
      <vt:lpstr>에너지의 전달</vt:lpstr>
      <vt:lpstr>전자기파 복사 모델</vt:lpstr>
      <vt:lpstr>빛의 파동설</vt:lpstr>
      <vt:lpstr>파동설에 의한 빛의 근원</vt:lpstr>
      <vt:lpstr>PowerPoint 프레젠테이션</vt:lpstr>
      <vt:lpstr>빛의 입자설</vt:lpstr>
      <vt:lpstr>입자설에 의한 빛의 근원</vt:lpstr>
      <vt:lpstr>빛과 물질의 상호 반응</vt:lpstr>
      <vt:lpstr>대기 중 산란(scattering)</vt:lpstr>
      <vt:lpstr>산란의 특징</vt:lpstr>
      <vt:lpstr>대기 중 흡수(absorption)</vt:lpstr>
      <vt:lpstr>반사(reflection)</vt:lpstr>
      <vt:lpstr>지표에서 에너지와 물질간의 상호반응</vt:lpstr>
      <vt:lpstr>복사속 밀도</vt:lpstr>
      <vt:lpstr>L_s (at sensor radiance)</vt:lpstr>
      <vt:lpstr>경로휘도의 보정</vt:lpstr>
      <vt:lpstr>굴절률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전자기파 복사 원리 Electromagnetic Radiation Principles</dc:title>
  <dc:creator>KNU</dc:creator>
  <cp:lastModifiedBy>KNU</cp:lastModifiedBy>
  <cp:revision>45</cp:revision>
  <dcterms:created xsi:type="dcterms:W3CDTF">2017-02-23T08:23:45Z</dcterms:created>
  <dcterms:modified xsi:type="dcterms:W3CDTF">2017-02-25T08:57:00Z</dcterms:modified>
</cp:coreProperties>
</file>