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60" r:id="rId2"/>
    <p:sldId id="342" r:id="rId3"/>
    <p:sldId id="355" r:id="rId4"/>
    <p:sldId id="267" r:id="rId5"/>
    <p:sldId id="359" r:id="rId6"/>
    <p:sldId id="360" r:id="rId7"/>
    <p:sldId id="361" r:id="rId8"/>
    <p:sldId id="362" r:id="rId9"/>
    <p:sldId id="363" r:id="rId10"/>
    <p:sldId id="269" r:id="rId11"/>
    <p:sldId id="271" r:id="rId12"/>
    <p:sldId id="343" r:id="rId13"/>
    <p:sldId id="274" r:id="rId14"/>
    <p:sldId id="279" r:id="rId15"/>
    <p:sldId id="283" r:id="rId16"/>
    <p:sldId id="289" r:id="rId17"/>
    <p:sldId id="344" r:id="rId18"/>
    <p:sldId id="346" r:id="rId19"/>
    <p:sldId id="347" r:id="rId20"/>
    <p:sldId id="364" r:id="rId21"/>
    <p:sldId id="357" r:id="rId22"/>
    <p:sldId id="365" r:id="rId23"/>
    <p:sldId id="348" r:id="rId24"/>
    <p:sldId id="349" r:id="rId25"/>
    <p:sldId id="350" r:id="rId26"/>
    <p:sldId id="351" r:id="rId27"/>
    <p:sldId id="352" r:id="rId28"/>
    <p:sldId id="353" r:id="rId29"/>
    <p:sldId id="354" r:id="rId30"/>
    <p:sldId id="367" r:id="rId31"/>
    <p:sldId id="313" r:id="rId32"/>
    <p:sldId id="366" r:id="rId33"/>
    <p:sldId id="368" r:id="rId34"/>
    <p:sldId id="369" r:id="rId35"/>
    <p:sldId id="370" r:id="rId36"/>
    <p:sldId id="330" r:id="rId37"/>
    <p:sldId id="331" r:id="rId38"/>
    <p:sldId id="333" r:id="rId39"/>
    <p:sldId id="336" r:id="rId40"/>
    <p:sldId id="337" r:id="rId41"/>
    <p:sldId id="338" r:id="rId42"/>
    <p:sldId id="339" r:id="rId43"/>
    <p:sldId id="340" r:id="rId44"/>
    <p:sldId id="373" r:id="rId45"/>
    <p:sldId id="374" r:id="rId46"/>
    <p:sldId id="375" r:id="rId47"/>
    <p:sldId id="372" r:id="rId48"/>
    <p:sldId id="341" r:id="rId49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2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4" Type="http://schemas.openxmlformats.org/officeDocument/2006/relationships/image" Target="../media/image3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5CB17-4E41-4AF0-8579-6A44E17C9D66}" type="datetimeFigureOut">
              <a:rPr lang="ko-KR" altLang="en-US" smtClean="0"/>
              <a:t>2017-06-16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6B030A-5C91-42C5-A163-7842285E88B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9217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9071"/>
            <a:ext cx="7772400" cy="1381124"/>
          </a:xfrm>
        </p:spPr>
        <p:txBody>
          <a:bodyPr anchor="ctr">
            <a:normAutofit/>
          </a:bodyPr>
          <a:lstStyle>
            <a:lvl1pPr algn="ctr">
              <a:defRPr sz="4400"/>
            </a:lvl1pPr>
          </a:lstStyle>
          <a:p>
            <a:r>
              <a:rPr lang="ko-KR" altLang="en-US" dirty="0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3233A-3ABE-4AEF-A6A3-BA0AF84E4F89}" type="datetimeFigureOut">
              <a:rPr lang="ko-KR" altLang="en-US" smtClean="0"/>
              <a:t>2017-06-16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79D3C-A0D5-46DF-82E9-C6A6E39E2D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9873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3233A-3ABE-4AEF-A6A3-BA0AF84E4F89}" type="datetimeFigureOut">
              <a:rPr lang="ko-KR" altLang="en-US" smtClean="0"/>
              <a:t>2017-06-16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79D3C-A0D5-46DF-82E9-C6A6E39E2D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9974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97766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ko-KR" altLang="en-US" dirty="0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87938"/>
            <a:ext cx="7886700" cy="498902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3233A-3ABE-4AEF-A6A3-BA0AF84E4F89}" type="datetimeFigureOut">
              <a:rPr lang="ko-KR" altLang="en-US" smtClean="0"/>
              <a:t>2017-06-16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79D3C-A0D5-46DF-82E9-C6A6E39E2D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1905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297354"/>
            <a:ext cx="3886200" cy="487960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297354"/>
            <a:ext cx="3886200" cy="487960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3233A-3ABE-4AEF-A6A3-BA0AF84E4F89}" type="datetimeFigureOut">
              <a:rPr lang="ko-KR" altLang="en-US" smtClean="0"/>
              <a:t>2017-06-16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79D3C-A0D5-46DF-82E9-C6A6E39E2D0C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97766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ko-KR" altLang="en-US" dirty="0" smtClean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491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3233A-3ABE-4AEF-A6A3-BA0AF84E4F89}" type="datetimeFigureOut">
              <a:rPr lang="ko-KR" altLang="en-US" smtClean="0"/>
              <a:t>2017-06-16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79D3C-A0D5-46DF-82E9-C6A6E39E2D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3936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3233A-3ABE-4AEF-A6A3-BA0AF84E4F89}" type="datetimeFigureOut">
              <a:rPr lang="ko-KR" altLang="en-US" smtClean="0"/>
              <a:t>2017-06-16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79D3C-A0D5-46DF-82E9-C6A6E39E2D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2816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3233A-3ABE-4AEF-A6A3-BA0AF84E4F89}" type="datetimeFigureOut">
              <a:rPr lang="ko-KR" altLang="en-US" smtClean="0"/>
              <a:t>2017-06-16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79D3C-A0D5-46DF-82E9-C6A6E39E2D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7320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3233A-3ABE-4AEF-A6A3-BA0AF84E4F89}" type="datetimeFigureOut">
              <a:rPr lang="ko-KR" altLang="en-US" smtClean="0"/>
              <a:t>2017-06-16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79D3C-A0D5-46DF-82E9-C6A6E39E2D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0677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3233A-3ABE-4AEF-A6A3-BA0AF84E4F89}" type="datetimeFigureOut">
              <a:rPr lang="ko-KR" altLang="en-US" smtClean="0"/>
              <a:t>2017-06-16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79D3C-A0D5-46DF-82E9-C6A6E39E2D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575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3233A-3ABE-4AEF-A6A3-BA0AF84E4F89}" type="datetimeFigureOut">
              <a:rPr lang="ko-KR" altLang="en-US" smtClean="0"/>
              <a:t>2017-06-16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79D3C-A0D5-46DF-82E9-C6A6E39E2D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5231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3233A-3ABE-4AEF-A6A3-BA0AF84E4F89}" type="datetimeFigureOut">
              <a:rPr lang="ko-KR" altLang="en-US" smtClean="0"/>
              <a:t>2017-06-16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79D3C-A0D5-46DF-82E9-C6A6E39E2D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789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6.wmf"/><Relationship Id="rId11" Type="http://schemas.openxmlformats.org/officeDocument/2006/relationships/image" Target="../media/image38.wmf"/><Relationship Id="rId5" Type="http://schemas.openxmlformats.org/officeDocument/2006/relationships/oleObject" Target="../embeddings/oleObject3.bin"/><Relationship Id="rId10" Type="http://schemas.openxmlformats.org/officeDocument/2006/relationships/oleObject" Target="../embeddings/oleObject6.bin"/><Relationship Id="rId4" Type="http://schemas.openxmlformats.org/officeDocument/2006/relationships/image" Target="../media/image35.wmf"/><Relationship Id="rId9" Type="http://schemas.openxmlformats.org/officeDocument/2006/relationships/oleObject" Target="../embeddings/oleObject5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image" Target="../media/image39.png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6.wmf"/><Relationship Id="rId4" Type="http://schemas.openxmlformats.org/officeDocument/2006/relationships/oleObject" Target="../embeddings/oleObject7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image" Target="../media/image42.png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3.png"/><Relationship Id="rId5" Type="http://schemas.openxmlformats.org/officeDocument/2006/relationships/image" Target="../media/image40.wmf"/><Relationship Id="rId4" Type="http://schemas.openxmlformats.org/officeDocument/2006/relationships/oleObject" Target="../embeddings/oleObject10.bin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://www-radar.jpl.nasa.gov/sect323/InSar4crust/HME/geo_flat90m+fltsS1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hyperlink" Target="http://www-radar.jpl.nasa.gov/sect323/InSar4crust/HME/2comp_pers.JPG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://vulcan.wr.usgs.gov/Imgs/Jpg/Sisters/WestUplift/ssis_InSAR_may2001.jpg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2" Type="http://schemas.openxmlformats.org/officeDocument/2006/relationships/hyperlink" Target="http://www.esa.int/spaceinvideos/Videos/2016/05/Sentinel-1B_prepares_for_liftoff_April_201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sa.int/spaceinvideos/Videos/2014/02/Sentinel-1_unfolds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darsat2.info/images/gallery/RSAT-2_StandardQuad_Greenla.jp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749726"/>
            <a:ext cx="7772400" cy="1381124"/>
          </a:xfrm>
        </p:spPr>
        <p:txBody>
          <a:bodyPr>
            <a:normAutofit/>
          </a:bodyPr>
          <a:lstStyle/>
          <a:p>
            <a:r>
              <a:rPr lang="ko-KR" altLang="en-US" dirty="0" smtClean="0"/>
              <a:t>마이크로파 원격탐사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sz="2700" dirty="0" smtClean="0"/>
              <a:t>Microwave Remote Sensing</a:t>
            </a:r>
            <a:endParaRPr lang="ko-KR" altLang="en-US" sz="2700" dirty="0"/>
          </a:p>
        </p:txBody>
      </p:sp>
      <p:sp>
        <p:nvSpPr>
          <p:cNvPr id="4" name="부제목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80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340069" y="709400"/>
            <a:ext cx="6298949" cy="38757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80433" tIns="39511" rIns="80433" bIns="39511">
            <a:spAutoFit/>
          </a:bodyPr>
          <a:lstStyle/>
          <a:p>
            <a:r>
              <a:rPr lang="en-US" altLang="ko-KR" sz="2000" dirty="0">
                <a:ea typeface="굴림" panose="020B0600000101010101" pitchFamily="50" charset="-127"/>
              </a:rPr>
              <a:t>Active Microwave (</a:t>
            </a:r>
            <a:r>
              <a:rPr lang="en-US" altLang="ko-KR" sz="2000" dirty="0" smtClean="0">
                <a:ea typeface="굴림" panose="020B0600000101010101" pitchFamily="50" charset="-127"/>
              </a:rPr>
              <a:t>RADAR) Commonly Used Frequencies</a:t>
            </a:r>
            <a:endParaRPr lang="en-US" altLang="ko-KR" sz="2000" dirty="0">
              <a:ea typeface="굴림" panose="020B0600000101010101" pitchFamily="50" charset="-127"/>
            </a:endParaRPr>
          </a:p>
        </p:txBody>
      </p:sp>
      <p:pic>
        <p:nvPicPr>
          <p:cNvPr id="9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187" y="1842560"/>
            <a:ext cx="5520712" cy="137366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93" name="Rectangle 4"/>
          <p:cNvSpPr>
            <a:spLocks noChangeArrowheads="1"/>
          </p:cNvSpPr>
          <p:nvPr/>
        </p:nvSpPr>
        <p:spPr bwMode="auto">
          <a:xfrm>
            <a:off x="2198707" y="3661687"/>
            <a:ext cx="4806657" cy="266511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433" tIns="39511" rIns="80433" bIns="39511">
            <a:spAutoFit/>
          </a:bodyPr>
          <a:lstStyle/>
          <a:p>
            <a:pPr algn="l"/>
            <a:r>
              <a:rPr lang="ko-KR" altLang="en-US" sz="1400" dirty="0"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50" charset="-127"/>
              </a:rPr>
              <a:t>   </a:t>
            </a:r>
            <a:r>
              <a:rPr lang="en-US" altLang="ko-KR" sz="1400" i="1" dirty="0">
                <a:ea typeface="굴림" panose="020B0600000101010101" pitchFamily="50" charset="-127"/>
              </a:rPr>
              <a:t>Band Designations</a:t>
            </a:r>
            <a:endParaRPr lang="en-US" altLang="ko-KR" sz="1400" dirty="0">
              <a:ea typeface="굴림" panose="020B0600000101010101" pitchFamily="50" charset="-127"/>
            </a:endParaRPr>
          </a:p>
          <a:p>
            <a:pPr algn="l"/>
            <a:r>
              <a:rPr lang="en-US" altLang="ko-KR" sz="1400" i="1" dirty="0">
                <a:ea typeface="굴림" panose="020B0600000101010101" pitchFamily="50" charset="-127"/>
              </a:rPr>
              <a:t>(common wavelengths 	Wavelength (</a:t>
            </a:r>
            <a:r>
              <a:rPr lang="en-US" altLang="ko-KR" sz="1400" i="1" dirty="0">
                <a:latin typeface="Symbol" panose="05050102010706020507" pitchFamily="18" charset="2"/>
                <a:ea typeface="굴림" panose="020B0600000101010101" pitchFamily="50" charset="-127"/>
              </a:rPr>
              <a:t></a:t>
            </a:r>
            <a:r>
              <a:rPr lang="en-US" altLang="ko-KR" sz="1400" i="1" dirty="0">
                <a:ea typeface="굴림" panose="020B0600000101010101" pitchFamily="50" charset="-127"/>
              </a:rPr>
              <a:t>) 	Frequency </a:t>
            </a:r>
            <a:r>
              <a:rPr lang="en-US" altLang="ko-KR" sz="1400" i="1" dirty="0" smtClean="0">
                <a:ea typeface="굴림" panose="020B0600000101010101" pitchFamily="50" charset="-127"/>
              </a:rPr>
              <a:t>(f)</a:t>
            </a:r>
            <a:endParaRPr lang="en-US" altLang="ko-KR" sz="1400" i="1" dirty="0">
              <a:ea typeface="굴림" panose="020B0600000101010101" pitchFamily="50" charset="-127"/>
            </a:endParaRPr>
          </a:p>
          <a:p>
            <a:pPr algn="l"/>
            <a:r>
              <a:rPr lang="en-US" altLang="ko-KR" sz="1400" i="1" dirty="0">
                <a:ea typeface="굴림" panose="020B0600000101010101" pitchFamily="50" charset="-127"/>
              </a:rPr>
              <a:t>shown in parentheses)</a:t>
            </a:r>
            <a:r>
              <a:rPr lang="en-US" altLang="ko-KR" sz="1400" dirty="0">
                <a:ea typeface="굴림" panose="020B0600000101010101" pitchFamily="50" charset="-127"/>
              </a:rPr>
              <a:t> 	      </a:t>
            </a:r>
            <a:r>
              <a:rPr lang="en-US" altLang="ko-KR" sz="1400" i="1" dirty="0">
                <a:ea typeface="굴림" panose="020B0600000101010101" pitchFamily="50" charset="-127"/>
              </a:rPr>
              <a:t>in cm	    </a:t>
            </a:r>
            <a:r>
              <a:rPr lang="en-US" altLang="ko-KR" sz="1400" i="1" dirty="0" smtClean="0">
                <a:ea typeface="굴림" panose="020B0600000101010101" pitchFamily="50" charset="-127"/>
              </a:rPr>
              <a:t>                  </a:t>
            </a:r>
            <a:r>
              <a:rPr lang="en-US" altLang="ko-KR" sz="1400" i="1" dirty="0">
                <a:ea typeface="굴림" panose="020B0600000101010101" pitchFamily="50" charset="-127"/>
              </a:rPr>
              <a:t>in GHz</a:t>
            </a:r>
            <a:endParaRPr lang="en-US" altLang="ko-KR" sz="1400" dirty="0">
              <a:ea typeface="굴림" panose="020B0600000101010101" pitchFamily="50" charset="-127"/>
            </a:endParaRPr>
          </a:p>
          <a:p>
            <a:pPr algn="l"/>
            <a:r>
              <a:rPr lang="en-US" altLang="ko-KR" sz="1400" dirty="0" smtClean="0">
                <a:ea typeface="굴림" panose="020B0600000101010101" pitchFamily="50" charset="-127"/>
              </a:rPr>
              <a:t>____________________________________________________</a:t>
            </a:r>
            <a:endParaRPr lang="en-US" altLang="ko-KR" sz="1400" dirty="0">
              <a:ea typeface="굴림" panose="020B0600000101010101" pitchFamily="50" charset="-127"/>
            </a:endParaRPr>
          </a:p>
          <a:p>
            <a:pPr algn="l"/>
            <a:r>
              <a:rPr lang="en-US" altLang="ko-KR" sz="1400" dirty="0">
                <a:ea typeface="굴림" panose="020B0600000101010101" pitchFamily="50" charset="-127"/>
              </a:rPr>
              <a:t>K		</a:t>
            </a:r>
            <a:r>
              <a:rPr lang="en-US" altLang="ko-KR" sz="1400" dirty="0" smtClean="0">
                <a:ea typeface="굴림" panose="020B0600000101010101" pitchFamily="50" charset="-127"/>
              </a:rPr>
              <a:t>1.18 </a:t>
            </a:r>
            <a:r>
              <a:rPr lang="en-US" altLang="ko-KR" sz="1400" dirty="0">
                <a:ea typeface="굴림" panose="020B0600000101010101" pitchFamily="50" charset="-127"/>
              </a:rPr>
              <a:t>- 1.67	</a:t>
            </a:r>
            <a:r>
              <a:rPr lang="en-US" altLang="ko-KR" sz="1400" dirty="0" smtClean="0">
                <a:ea typeface="굴림" panose="020B0600000101010101" pitchFamily="50" charset="-127"/>
              </a:rPr>
              <a:t>	26.5 </a:t>
            </a:r>
            <a:r>
              <a:rPr lang="en-US" altLang="ko-KR" sz="1400" dirty="0">
                <a:ea typeface="굴림" panose="020B0600000101010101" pitchFamily="50" charset="-127"/>
              </a:rPr>
              <a:t>to 18.0</a:t>
            </a:r>
          </a:p>
          <a:p>
            <a:pPr algn="l"/>
            <a:r>
              <a:rPr lang="en-US" altLang="ko-KR" sz="1400" dirty="0" err="1">
                <a:ea typeface="굴림" panose="020B0600000101010101" pitchFamily="50" charset="-127"/>
              </a:rPr>
              <a:t>K</a:t>
            </a:r>
            <a:r>
              <a:rPr lang="en-US" altLang="ko-KR" sz="1400" baseline="-25000" dirty="0" err="1">
                <a:ea typeface="굴림" panose="020B0600000101010101" pitchFamily="50" charset="-127"/>
              </a:rPr>
              <a:t>a</a:t>
            </a:r>
            <a:r>
              <a:rPr lang="en-US" altLang="ko-KR" sz="1400" dirty="0">
                <a:ea typeface="굴림" panose="020B0600000101010101" pitchFamily="50" charset="-127"/>
              </a:rPr>
              <a:t> (0.86 cm)		0.75 - 1.18	</a:t>
            </a:r>
            <a:r>
              <a:rPr lang="en-US" altLang="ko-KR" sz="1400" dirty="0" smtClean="0">
                <a:ea typeface="굴림" panose="020B0600000101010101" pitchFamily="50" charset="-127"/>
              </a:rPr>
              <a:t>	40.0 </a:t>
            </a:r>
            <a:r>
              <a:rPr lang="en-US" altLang="ko-KR" sz="1400" dirty="0">
                <a:ea typeface="굴림" panose="020B0600000101010101" pitchFamily="50" charset="-127"/>
              </a:rPr>
              <a:t>to 26.5</a:t>
            </a:r>
          </a:p>
          <a:p>
            <a:pPr algn="l"/>
            <a:r>
              <a:rPr lang="en-US" altLang="ko-KR" sz="1400" dirty="0">
                <a:ea typeface="굴림" panose="020B0600000101010101" pitchFamily="50" charset="-127"/>
              </a:rPr>
              <a:t>K</a:t>
            </a:r>
            <a:r>
              <a:rPr lang="en-US" altLang="ko-KR" sz="1400" baseline="-25000" dirty="0">
                <a:ea typeface="굴림" panose="020B0600000101010101" pitchFamily="50" charset="-127"/>
              </a:rPr>
              <a:t>u </a:t>
            </a:r>
            <a:r>
              <a:rPr lang="en-US" altLang="ko-KR" sz="1400" dirty="0">
                <a:ea typeface="굴림" panose="020B0600000101010101" pitchFamily="50" charset="-127"/>
              </a:rPr>
              <a:t>		</a:t>
            </a:r>
            <a:r>
              <a:rPr lang="en-US" altLang="ko-KR" sz="1400" dirty="0" smtClean="0">
                <a:ea typeface="굴림" panose="020B0600000101010101" pitchFamily="50" charset="-127"/>
              </a:rPr>
              <a:t>1.67 </a:t>
            </a:r>
            <a:r>
              <a:rPr lang="en-US" altLang="ko-KR" sz="1400" dirty="0">
                <a:ea typeface="굴림" panose="020B0600000101010101" pitchFamily="50" charset="-127"/>
              </a:rPr>
              <a:t>- 2.4	</a:t>
            </a:r>
            <a:r>
              <a:rPr lang="en-US" altLang="ko-KR" sz="1400" dirty="0" smtClean="0">
                <a:ea typeface="굴림" panose="020B0600000101010101" pitchFamily="50" charset="-127"/>
              </a:rPr>
              <a:t>	18.0 </a:t>
            </a:r>
            <a:r>
              <a:rPr lang="en-US" altLang="ko-KR" sz="1400" dirty="0">
                <a:ea typeface="굴림" panose="020B0600000101010101" pitchFamily="50" charset="-127"/>
              </a:rPr>
              <a:t>to 12.5</a:t>
            </a:r>
          </a:p>
          <a:p>
            <a:pPr algn="l"/>
            <a:r>
              <a:rPr lang="en-US" altLang="ko-KR" sz="1400" dirty="0">
                <a:ea typeface="굴림" panose="020B0600000101010101" pitchFamily="50" charset="-127"/>
              </a:rPr>
              <a:t>X (3.0 and 3.2 cm)	</a:t>
            </a:r>
            <a:r>
              <a:rPr lang="en-US" altLang="ko-KR" sz="1400" dirty="0" smtClean="0">
                <a:ea typeface="굴림" panose="020B0600000101010101" pitchFamily="50" charset="-127"/>
              </a:rPr>
              <a:t>2.4   </a:t>
            </a:r>
            <a:r>
              <a:rPr lang="en-US" altLang="ko-KR" sz="1400" dirty="0">
                <a:ea typeface="굴림" panose="020B0600000101010101" pitchFamily="50" charset="-127"/>
              </a:rPr>
              <a:t>- 3.8	</a:t>
            </a:r>
            <a:r>
              <a:rPr lang="en-US" altLang="ko-KR" sz="1400" dirty="0" smtClean="0">
                <a:ea typeface="굴림" panose="020B0600000101010101" pitchFamily="50" charset="-127"/>
              </a:rPr>
              <a:t>	12.5 </a:t>
            </a:r>
            <a:r>
              <a:rPr lang="en-US" altLang="ko-KR" sz="1400" dirty="0">
                <a:ea typeface="굴림" panose="020B0600000101010101" pitchFamily="50" charset="-127"/>
              </a:rPr>
              <a:t>- 8.0</a:t>
            </a:r>
          </a:p>
          <a:p>
            <a:pPr algn="l"/>
            <a:r>
              <a:rPr lang="en-US" altLang="ko-KR" sz="1400" dirty="0">
                <a:ea typeface="굴림" panose="020B0600000101010101" pitchFamily="50" charset="-127"/>
              </a:rPr>
              <a:t>C (7.5, 6.0 cm)	</a:t>
            </a:r>
            <a:r>
              <a:rPr lang="en-US" altLang="ko-KR" sz="1400" dirty="0" smtClean="0">
                <a:ea typeface="굴림" panose="020B0600000101010101" pitchFamily="50" charset="-127"/>
              </a:rPr>
              <a:t>3.8   </a:t>
            </a:r>
            <a:r>
              <a:rPr lang="en-US" altLang="ko-KR" sz="1400" dirty="0">
                <a:ea typeface="굴림" panose="020B0600000101010101" pitchFamily="50" charset="-127"/>
              </a:rPr>
              <a:t>- 7.5	 </a:t>
            </a:r>
            <a:r>
              <a:rPr lang="en-US" altLang="ko-KR" sz="1400" dirty="0" smtClean="0">
                <a:ea typeface="굴림" panose="020B0600000101010101" pitchFamily="50" charset="-127"/>
              </a:rPr>
              <a:t>	8.0  </a:t>
            </a:r>
            <a:r>
              <a:rPr lang="en-US" altLang="ko-KR" sz="1400" dirty="0">
                <a:ea typeface="굴림" panose="020B0600000101010101" pitchFamily="50" charset="-127"/>
              </a:rPr>
              <a:t>- 4.0</a:t>
            </a:r>
          </a:p>
          <a:p>
            <a:pPr algn="l"/>
            <a:r>
              <a:rPr lang="en-US" altLang="ko-KR" sz="1400" dirty="0">
                <a:ea typeface="굴림" panose="020B0600000101010101" pitchFamily="50" charset="-127"/>
              </a:rPr>
              <a:t>S (8.0, 9.6, 12.6 cm)	</a:t>
            </a:r>
            <a:r>
              <a:rPr lang="en-US" altLang="ko-KR" sz="1400" dirty="0" smtClean="0">
                <a:ea typeface="굴림" panose="020B0600000101010101" pitchFamily="50" charset="-127"/>
              </a:rPr>
              <a:t>7.5   </a:t>
            </a:r>
            <a:r>
              <a:rPr lang="en-US" altLang="ko-KR" sz="1400" dirty="0">
                <a:ea typeface="굴림" panose="020B0600000101010101" pitchFamily="50" charset="-127"/>
              </a:rPr>
              <a:t>- 15.0	 </a:t>
            </a:r>
            <a:r>
              <a:rPr lang="en-US" altLang="ko-KR" sz="1400" dirty="0" smtClean="0">
                <a:ea typeface="굴림" panose="020B0600000101010101" pitchFamily="50" charset="-127"/>
              </a:rPr>
              <a:t>	4.0  </a:t>
            </a:r>
            <a:r>
              <a:rPr lang="en-US" altLang="ko-KR" sz="1400" dirty="0">
                <a:ea typeface="굴림" panose="020B0600000101010101" pitchFamily="50" charset="-127"/>
              </a:rPr>
              <a:t>- 2.0</a:t>
            </a:r>
          </a:p>
          <a:p>
            <a:pPr algn="l"/>
            <a:r>
              <a:rPr lang="en-US" altLang="ko-KR" sz="1400" dirty="0">
                <a:ea typeface="굴림" panose="020B0600000101010101" pitchFamily="50" charset="-127"/>
              </a:rPr>
              <a:t>L (23.5, 24.0, 25.0 cm)	15.0 - 30.0 	 </a:t>
            </a:r>
            <a:r>
              <a:rPr lang="en-US" altLang="ko-KR" sz="1400" dirty="0" smtClean="0">
                <a:ea typeface="굴림" panose="020B0600000101010101" pitchFamily="50" charset="-127"/>
              </a:rPr>
              <a:t>	2.0  </a:t>
            </a:r>
            <a:r>
              <a:rPr lang="en-US" altLang="ko-KR" sz="1400" dirty="0">
                <a:ea typeface="굴림" panose="020B0600000101010101" pitchFamily="50" charset="-127"/>
              </a:rPr>
              <a:t>- 1.0</a:t>
            </a:r>
          </a:p>
          <a:p>
            <a:pPr algn="l"/>
            <a:r>
              <a:rPr lang="en-US" altLang="ko-KR" sz="1400" dirty="0">
                <a:ea typeface="굴림" panose="020B0600000101010101" pitchFamily="50" charset="-127"/>
              </a:rPr>
              <a:t>P (68.0 cm)		30.0 - 100	 </a:t>
            </a:r>
            <a:r>
              <a:rPr lang="en-US" altLang="ko-KR" sz="1400" dirty="0" smtClean="0">
                <a:ea typeface="굴림" panose="020B0600000101010101" pitchFamily="50" charset="-127"/>
              </a:rPr>
              <a:t>	1.0  </a:t>
            </a:r>
            <a:r>
              <a:rPr lang="en-US" altLang="ko-KR" sz="1400" dirty="0">
                <a:ea typeface="굴림" panose="020B0600000101010101" pitchFamily="50" charset="-127"/>
              </a:rPr>
              <a:t>- 0.3</a:t>
            </a:r>
          </a:p>
        </p:txBody>
      </p:sp>
    </p:spTree>
    <p:extLst>
      <p:ext uri="{BB962C8B-B14F-4D97-AF65-F5344CB8AC3E}">
        <p14:creationId xmlns:p14="http://schemas.microsoft.com/office/powerpoint/2010/main" val="23198845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4741333" y="795867"/>
            <a:ext cx="3386667" cy="161200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0433" tIns="39511" rIns="80433" bIns="39511">
            <a:spAutoFit/>
          </a:bodyPr>
          <a:lstStyle/>
          <a:p>
            <a:r>
              <a:rPr lang="en-US" altLang="ko-KR" sz="2489" dirty="0">
                <a:ea typeface="굴림" panose="020B0600000101010101" pitchFamily="50" charset="-127"/>
              </a:rPr>
              <a:t>SIR-C/X-SAR Images of a Portion of </a:t>
            </a:r>
            <a:r>
              <a:rPr lang="en-US" altLang="ko-KR" sz="2489" dirty="0" err="1">
                <a:ea typeface="굴림" panose="020B0600000101010101" pitchFamily="50" charset="-127"/>
              </a:rPr>
              <a:t>Rondonia</a:t>
            </a:r>
            <a:r>
              <a:rPr lang="en-US" altLang="ko-KR" sz="2489" dirty="0">
                <a:ea typeface="굴림" panose="020B0600000101010101" pitchFamily="50" charset="-127"/>
              </a:rPr>
              <a:t>, Brazil, Obtained on April 10, 1994</a:t>
            </a: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1" y="719667"/>
            <a:ext cx="3111500" cy="548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1183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>
                <a:ea typeface="굴림" panose="020B0600000101010101" pitchFamily="50" charset="-127"/>
              </a:rPr>
              <a:t>레이다의</a:t>
            </a:r>
            <a:r>
              <a:rPr lang="ko-KR" altLang="en-US" dirty="0">
                <a:ea typeface="굴림" panose="020B0600000101010101" pitchFamily="50" charset="-127"/>
              </a:rPr>
              <a:t> </a:t>
            </a:r>
            <a:r>
              <a:rPr lang="ko-KR" altLang="en-US" dirty="0" smtClean="0">
                <a:ea typeface="굴림" panose="020B0600000101010101" pitchFamily="50" charset="-127"/>
              </a:rPr>
              <a:t>장점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342900" indent="-342900"/>
            <a:r>
              <a:rPr lang="ko-KR" altLang="en-US" dirty="0" smtClean="0">
                <a:ea typeface="굴림" panose="020B0600000101010101" pitchFamily="50" charset="-127"/>
              </a:rPr>
              <a:t>마이크로파  </a:t>
            </a:r>
            <a:r>
              <a:rPr lang="ko-KR" altLang="en-US" dirty="0">
                <a:ea typeface="굴림" panose="020B0600000101010101" pitchFamily="50" charset="-127"/>
              </a:rPr>
              <a:t>에너지는 구름을 통과할 수 있어서 기상 조건에 관계없이 원격탐사가 </a:t>
            </a:r>
            <a:r>
              <a:rPr lang="ko-KR" altLang="en-US" dirty="0" smtClean="0">
                <a:ea typeface="굴림" panose="020B0600000101010101" pitchFamily="50" charset="-127"/>
              </a:rPr>
              <a:t>가능하다</a:t>
            </a:r>
            <a:r>
              <a:rPr lang="en-US" altLang="ko-KR" dirty="0" smtClean="0">
                <a:ea typeface="굴림" panose="020B0600000101010101" pitchFamily="50" charset="-127"/>
              </a:rPr>
              <a:t>.</a:t>
            </a:r>
            <a:endParaRPr lang="en-US" altLang="ko-KR" dirty="0">
              <a:ea typeface="굴림" panose="020B0600000101010101" pitchFamily="50" charset="-127"/>
            </a:endParaRPr>
          </a:p>
          <a:p>
            <a:pPr marL="342900" indent="-342900"/>
            <a:r>
              <a:rPr lang="ko-KR" altLang="en-US" dirty="0" err="1">
                <a:ea typeface="굴림" panose="020B0600000101010101" pitchFamily="50" charset="-127"/>
              </a:rPr>
              <a:t>능동형이기</a:t>
            </a:r>
            <a:r>
              <a:rPr lang="ko-KR" altLang="en-US" dirty="0">
                <a:ea typeface="굴림" panose="020B0600000101010101" pitchFamily="50" charset="-127"/>
              </a:rPr>
              <a:t> 때문에 태양 고도의 영향을 받지 않고 주야간에 일정한 영상이 </a:t>
            </a:r>
            <a:r>
              <a:rPr lang="ko-KR" altLang="en-US" dirty="0" smtClean="0">
                <a:ea typeface="굴림" panose="020B0600000101010101" pitchFamily="50" charset="-127"/>
              </a:rPr>
              <a:t>얻어진다</a:t>
            </a:r>
            <a:r>
              <a:rPr lang="en-US" altLang="ko-KR" dirty="0" smtClean="0">
                <a:ea typeface="굴림" panose="020B0600000101010101" pitchFamily="50" charset="-127"/>
              </a:rPr>
              <a:t>. </a:t>
            </a:r>
            <a:endParaRPr lang="en-US" altLang="ko-KR" dirty="0">
              <a:ea typeface="굴림" panose="020B0600000101010101" pitchFamily="50" charset="-127"/>
            </a:endParaRPr>
          </a:p>
          <a:p>
            <a:pPr marL="342900" indent="-342900"/>
            <a:r>
              <a:rPr lang="en-US" altLang="ko-KR" dirty="0">
                <a:ea typeface="굴림" panose="020B0600000101010101" pitchFamily="50" charset="-127"/>
              </a:rPr>
              <a:t> </a:t>
            </a:r>
            <a:r>
              <a:rPr lang="ko-KR" altLang="en-US" dirty="0">
                <a:ea typeface="굴림" panose="020B0600000101010101" pitchFamily="50" charset="-127"/>
              </a:rPr>
              <a:t>항공사진과는 달리 낮은 </a:t>
            </a:r>
            <a:r>
              <a:rPr lang="ko-KR" altLang="en-US" dirty="0" err="1">
                <a:ea typeface="굴림" panose="020B0600000101010101" pitchFamily="50" charset="-127"/>
              </a:rPr>
              <a:t>시야각으로</a:t>
            </a:r>
            <a:r>
              <a:rPr lang="ko-KR" altLang="en-US" dirty="0">
                <a:ea typeface="굴림" panose="020B0600000101010101" pitchFamily="50" charset="-127"/>
              </a:rPr>
              <a:t> 조감도와 같은 효과를 낼 수 있다</a:t>
            </a:r>
            <a:r>
              <a:rPr lang="en-US" altLang="ko-KR" dirty="0">
                <a:ea typeface="굴림" panose="020B0600000101010101" pitchFamily="50" charset="-127"/>
              </a:rPr>
              <a:t>.</a:t>
            </a:r>
          </a:p>
          <a:p>
            <a:pPr marL="342900" indent="-342900"/>
            <a:r>
              <a:rPr lang="ko-KR" altLang="en-US" dirty="0" err="1">
                <a:ea typeface="굴림" panose="020B0600000101010101" pitchFamily="50" charset="-127"/>
              </a:rPr>
              <a:t>가시광이나</a:t>
            </a:r>
            <a:r>
              <a:rPr lang="ko-KR" altLang="en-US" dirty="0">
                <a:ea typeface="굴림" panose="020B0600000101010101" pitchFamily="50" charset="-127"/>
              </a:rPr>
              <a:t> 적외선 보다 파장이 긴 전자기파 에너지를 이용하여 </a:t>
            </a:r>
            <a:r>
              <a:rPr lang="ko-KR" altLang="en-US" dirty="0" err="1">
                <a:ea typeface="굴림" panose="020B0600000101010101" pitchFamily="50" charset="-127"/>
              </a:rPr>
              <a:t>대상체의</a:t>
            </a:r>
            <a:r>
              <a:rPr lang="ko-KR" altLang="en-US" dirty="0">
                <a:ea typeface="굴림" panose="020B0600000101010101" pitchFamily="50" charset="-127"/>
              </a:rPr>
              <a:t> 거칠기</a:t>
            </a:r>
            <a:r>
              <a:rPr lang="en-US" altLang="ko-KR" dirty="0">
                <a:ea typeface="굴림" panose="020B0600000101010101" pitchFamily="50" charset="-127"/>
              </a:rPr>
              <a:t>, </a:t>
            </a:r>
            <a:r>
              <a:rPr lang="ko-KR" altLang="en-US" dirty="0" err="1">
                <a:ea typeface="굴림" panose="020B0600000101010101" pitchFamily="50" charset="-127"/>
              </a:rPr>
              <a:t>유전율</a:t>
            </a:r>
            <a:r>
              <a:rPr lang="en-US" altLang="ko-KR" dirty="0">
                <a:ea typeface="굴림" panose="020B0600000101010101" pitchFamily="50" charset="-127"/>
              </a:rPr>
              <a:t>, </a:t>
            </a:r>
            <a:r>
              <a:rPr lang="ko-KR" altLang="en-US" dirty="0">
                <a:ea typeface="굴림" panose="020B0600000101010101" pitchFamily="50" charset="-127"/>
              </a:rPr>
              <a:t>수분함량에 대한 정보를 얻을 수 </a:t>
            </a:r>
            <a:r>
              <a:rPr lang="ko-KR" altLang="en-US" dirty="0" smtClean="0">
                <a:ea typeface="굴림" panose="020B0600000101010101" pitchFamily="50" charset="-127"/>
              </a:rPr>
              <a:t>있음</a:t>
            </a:r>
            <a:endParaRPr lang="en-US" altLang="ko-KR" dirty="0" smtClean="0">
              <a:ea typeface="굴림" panose="020B0600000101010101" pitchFamily="50" charset="-127"/>
            </a:endParaRPr>
          </a:p>
          <a:p>
            <a:pPr marL="342900" indent="-342900"/>
            <a:r>
              <a:rPr lang="ko-KR" altLang="en-US" dirty="0" smtClean="0">
                <a:ea typeface="굴림" panose="020B0600000101010101" pitchFamily="50" charset="-127"/>
              </a:rPr>
              <a:t>식물이나 토양 혹은 눈 등도 통과할 수 있으며</a:t>
            </a:r>
            <a:r>
              <a:rPr lang="en-US" altLang="ko-KR" dirty="0" smtClean="0">
                <a:ea typeface="굴림" panose="020B0600000101010101" pitchFamily="50" charset="-127"/>
              </a:rPr>
              <a:t>, </a:t>
            </a:r>
            <a:r>
              <a:rPr lang="ko-KR" altLang="en-US" dirty="0" smtClean="0">
                <a:ea typeface="굴림" panose="020B0600000101010101" pitchFamily="50" charset="-127"/>
              </a:rPr>
              <a:t>마이크로파 파장이 길수록 더 잘 통과한다</a:t>
            </a:r>
            <a:r>
              <a:rPr lang="en-US" altLang="ko-KR" dirty="0" smtClean="0">
                <a:ea typeface="굴림" panose="020B0600000101010101" pitchFamily="50" charset="-127"/>
              </a:rPr>
              <a:t>.</a:t>
            </a:r>
          </a:p>
          <a:p>
            <a:pPr marL="342900" indent="-342900"/>
            <a:r>
              <a:rPr lang="en-US" altLang="ko-KR" dirty="0" smtClean="0">
                <a:ea typeface="굴림" panose="020B0600000101010101" pitchFamily="50" charset="-127"/>
              </a:rPr>
              <a:t>SAR</a:t>
            </a:r>
            <a:r>
              <a:rPr lang="ko-KR" altLang="en-US" dirty="0" smtClean="0">
                <a:ea typeface="굴림" panose="020B0600000101010101" pitchFamily="50" charset="-127"/>
              </a:rPr>
              <a:t>는 비교적 높은 공간해상도를 가지며</a:t>
            </a:r>
            <a:r>
              <a:rPr lang="en-US" altLang="ko-KR" dirty="0" smtClean="0">
                <a:ea typeface="굴림" panose="020B0600000101010101" pitchFamily="50" charset="-127"/>
              </a:rPr>
              <a:t>, </a:t>
            </a:r>
            <a:r>
              <a:rPr lang="ko-KR" altLang="en-US" dirty="0" smtClean="0">
                <a:ea typeface="굴림" panose="020B0600000101010101" pitchFamily="50" charset="-127"/>
              </a:rPr>
              <a:t>거리에 관계없이 유지될 수 있다</a:t>
            </a:r>
            <a:r>
              <a:rPr lang="en-US" altLang="ko-KR" dirty="0" smtClean="0">
                <a:ea typeface="굴림" panose="020B0600000101010101" pitchFamily="50" charset="-127"/>
              </a:rPr>
              <a:t>.</a:t>
            </a:r>
          </a:p>
          <a:p>
            <a:pPr marL="342900" indent="-342900"/>
            <a:r>
              <a:rPr lang="ko-KR" altLang="en-US" dirty="0" smtClean="0">
                <a:ea typeface="굴림" panose="020B0600000101010101" pitchFamily="50" charset="-127"/>
              </a:rPr>
              <a:t>동시에 여러 파장의 마이크로파를 이용하여 다중분광영상을 동시에 생성할 수도 있다</a:t>
            </a:r>
            <a:r>
              <a:rPr lang="en-US" altLang="ko-KR" dirty="0" smtClean="0">
                <a:ea typeface="굴림" panose="020B0600000101010101" pitchFamily="50" charset="-127"/>
              </a:rPr>
              <a:t>.</a:t>
            </a:r>
          </a:p>
          <a:p>
            <a:pPr marL="342900" indent="-342900"/>
            <a:r>
              <a:rPr lang="ko-KR" altLang="en-US" dirty="0" smtClean="0">
                <a:ea typeface="굴림" panose="020B0600000101010101" pitchFamily="50" charset="-127"/>
              </a:rPr>
              <a:t>해양의 파랑</a:t>
            </a:r>
            <a:r>
              <a:rPr lang="en-US" altLang="ko-KR" dirty="0" smtClean="0">
                <a:ea typeface="굴림" panose="020B0600000101010101" pitchFamily="50" charset="-127"/>
              </a:rPr>
              <a:t>, </a:t>
            </a:r>
            <a:r>
              <a:rPr lang="ko-KR" altLang="en-US" dirty="0" smtClean="0">
                <a:ea typeface="굴림" panose="020B0600000101010101" pitchFamily="50" charset="-127"/>
              </a:rPr>
              <a:t>유속</a:t>
            </a:r>
            <a:r>
              <a:rPr lang="en-US" altLang="ko-KR" dirty="0" smtClean="0">
                <a:ea typeface="굴림" panose="020B0600000101010101" pitchFamily="50" charset="-127"/>
              </a:rPr>
              <a:t>, </a:t>
            </a:r>
            <a:r>
              <a:rPr lang="ko-KR" altLang="en-US" dirty="0" smtClean="0">
                <a:ea typeface="굴림" panose="020B0600000101010101" pitchFamily="50" charset="-127"/>
              </a:rPr>
              <a:t>바람에 대한 정보도 얻을 수 있다</a:t>
            </a:r>
            <a:r>
              <a:rPr lang="en-US" altLang="ko-KR" dirty="0" smtClean="0">
                <a:ea typeface="굴림" panose="020B0600000101010101" pitchFamily="50" charset="-127"/>
              </a:rPr>
              <a:t>.</a:t>
            </a:r>
          </a:p>
          <a:p>
            <a:pPr marL="342900" indent="-342900"/>
            <a:r>
              <a:rPr lang="ko-KR" altLang="en-US" dirty="0" smtClean="0">
                <a:ea typeface="굴림" panose="020B0600000101010101" pitchFamily="50" charset="-127"/>
              </a:rPr>
              <a:t>스테레오 영상을 이용하여 </a:t>
            </a:r>
            <a:r>
              <a:rPr lang="en-US" altLang="ko-KR" dirty="0" smtClean="0">
                <a:ea typeface="굴림" panose="020B0600000101010101" pitchFamily="50" charset="-127"/>
              </a:rPr>
              <a:t>DEM</a:t>
            </a:r>
            <a:r>
              <a:rPr lang="ko-KR" altLang="en-US" dirty="0" smtClean="0">
                <a:ea typeface="굴림" panose="020B0600000101010101" pitchFamily="50" charset="-127"/>
              </a:rPr>
              <a:t>을 생성할 수 도 있다</a:t>
            </a:r>
            <a:r>
              <a:rPr lang="en-US" altLang="ko-KR" dirty="0" smtClean="0">
                <a:ea typeface="굴림" panose="020B0600000101010101" pitchFamily="50" charset="-127"/>
              </a:rPr>
              <a:t>.</a:t>
            </a:r>
          </a:p>
          <a:p>
            <a:pPr marL="342900" indent="-342900"/>
            <a:r>
              <a:rPr lang="ko-KR" altLang="en-US" dirty="0" smtClean="0">
                <a:ea typeface="굴림" panose="020B0600000101010101" pitchFamily="50" charset="-127"/>
              </a:rPr>
              <a:t>영상의 밝기</a:t>
            </a:r>
            <a:r>
              <a:rPr lang="en-US" altLang="ko-KR" dirty="0" smtClean="0">
                <a:ea typeface="굴림" panose="020B0600000101010101" pitchFamily="50" charset="-127"/>
              </a:rPr>
              <a:t>(amplitude) </a:t>
            </a:r>
            <a:r>
              <a:rPr lang="ko-KR" altLang="en-US" dirty="0" smtClean="0">
                <a:ea typeface="굴림" panose="020B0600000101010101" pitchFamily="50" charset="-127"/>
              </a:rPr>
              <a:t>영상 뿐만이 아니라 두 영상의 </a:t>
            </a:r>
            <a:r>
              <a:rPr lang="ko-KR" altLang="en-US" dirty="0" err="1" smtClean="0">
                <a:ea typeface="굴림" panose="020B0600000101010101" pitchFamily="50" charset="-127"/>
              </a:rPr>
              <a:t>위상차</a:t>
            </a:r>
            <a:r>
              <a:rPr lang="en-US" altLang="ko-KR" dirty="0" smtClean="0">
                <a:ea typeface="굴림" panose="020B0600000101010101" pitchFamily="50" charset="-127"/>
              </a:rPr>
              <a:t>(phase difference)</a:t>
            </a:r>
            <a:r>
              <a:rPr lang="ko-KR" altLang="en-US" dirty="0" smtClean="0">
                <a:ea typeface="굴림" panose="020B0600000101010101" pitchFamily="50" charset="-127"/>
              </a:rPr>
              <a:t>를 이용한 다양한 간섭기법 </a:t>
            </a:r>
            <a:r>
              <a:rPr lang="en-US" altLang="ko-KR" dirty="0" smtClean="0">
                <a:ea typeface="굴림" panose="020B0600000101010101" pitchFamily="50" charset="-127"/>
              </a:rPr>
              <a:t>(Interferometry) </a:t>
            </a:r>
            <a:r>
              <a:rPr lang="ko-KR" altLang="en-US" dirty="0" smtClean="0">
                <a:ea typeface="굴림" panose="020B0600000101010101" pitchFamily="50" charset="-127"/>
              </a:rPr>
              <a:t>구현이 가능하다</a:t>
            </a:r>
            <a:r>
              <a:rPr lang="en-US" altLang="ko-KR" dirty="0" smtClean="0">
                <a:ea typeface="굴림" panose="020B0600000101010101" pitchFamily="50" charset="-127"/>
              </a:rPr>
              <a:t>.</a:t>
            </a:r>
          </a:p>
          <a:p>
            <a:pPr marL="342900" indent="-342900"/>
            <a:r>
              <a:rPr lang="en-US" altLang="ko-KR" dirty="0" err="1" smtClean="0">
                <a:ea typeface="굴림" panose="020B0600000101010101" pitchFamily="50" charset="-127"/>
              </a:rPr>
              <a:t>InSAR</a:t>
            </a:r>
            <a:r>
              <a:rPr lang="en-US" altLang="ko-KR" dirty="0" smtClean="0">
                <a:ea typeface="굴림" panose="020B0600000101010101" pitchFamily="50" charset="-127"/>
              </a:rPr>
              <a:t> (Interferometric SAR)</a:t>
            </a:r>
            <a:r>
              <a:rPr lang="ko-KR" altLang="en-US" dirty="0" smtClean="0">
                <a:ea typeface="굴림" panose="020B0600000101010101" pitchFamily="50" charset="-127"/>
              </a:rPr>
              <a:t>를 이용하여 더욱 정밀한 </a:t>
            </a:r>
            <a:r>
              <a:rPr lang="en-US" altLang="ko-KR" dirty="0" smtClean="0">
                <a:ea typeface="굴림" panose="020B0600000101010101" pitchFamily="50" charset="-127"/>
              </a:rPr>
              <a:t>DEM</a:t>
            </a:r>
            <a:r>
              <a:rPr lang="ko-KR" altLang="en-US" dirty="0" smtClean="0">
                <a:ea typeface="굴림" panose="020B0600000101010101" pitchFamily="50" charset="-127"/>
              </a:rPr>
              <a:t>을 생성할 수 있다</a:t>
            </a:r>
            <a:r>
              <a:rPr lang="en-US" altLang="ko-KR" dirty="0" smtClean="0">
                <a:ea typeface="굴림" panose="020B0600000101010101" pitchFamily="50" charset="-127"/>
              </a:rPr>
              <a:t>.</a:t>
            </a:r>
          </a:p>
          <a:p>
            <a:pPr marL="342900" indent="-342900"/>
            <a:r>
              <a:rPr lang="en-US" altLang="ko-KR" dirty="0" err="1" smtClean="0">
                <a:ea typeface="굴림" panose="020B0600000101010101" pitchFamily="50" charset="-127"/>
              </a:rPr>
              <a:t>DInSAR</a:t>
            </a:r>
            <a:r>
              <a:rPr lang="en-US" altLang="ko-KR" dirty="0" smtClean="0">
                <a:ea typeface="굴림" panose="020B0600000101010101" pitchFamily="50" charset="-127"/>
              </a:rPr>
              <a:t> (Differential </a:t>
            </a:r>
            <a:r>
              <a:rPr lang="en-US" altLang="ko-KR" dirty="0" err="1" smtClean="0">
                <a:ea typeface="굴림" panose="020B0600000101010101" pitchFamily="50" charset="-127"/>
              </a:rPr>
              <a:t>InSAR</a:t>
            </a:r>
            <a:r>
              <a:rPr lang="en-US" altLang="ko-KR" dirty="0" smtClean="0">
                <a:ea typeface="굴림" panose="020B0600000101010101" pitchFamily="50" charset="-127"/>
              </a:rPr>
              <a:t>)</a:t>
            </a:r>
            <a:r>
              <a:rPr lang="ko-KR" altLang="en-US" dirty="0" smtClean="0">
                <a:ea typeface="굴림" panose="020B0600000101010101" pitchFamily="50" charset="-127"/>
              </a:rPr>
              <a:t>를</a:t>
            </a:r>
            <a:r>
              <a:rPr lang="en-US" altLang="ko-KR" dirty="0" smtClean="0">
                <a:ea typeface="굴림" panose="020B0600000101010101" pitchFamily="50" charset="-127"/>
              </a:rPr>
              <a:t> </a:t>
            </a:r>
            <a:r>
              <a:rPr lang="ko-KR" altLang="en-US" dirty="0" smtClean="0">
                <a:ea typeface="굴림" panose="020B0600000101010101" pitchFamily="50" charset="-127"/>
              </a:rPr>
              <a:t>이용하여 </a:t>
            </a:r>
            <a:r>
              <a:rPr lang="en-US" altLang="ko-KR" dirty="0" smtClean="0">
                <a:ea typeface="굴림" panose="020B0600000101010101" pitchFamily="50" charset="-127"/>
              </a:rPr>
              <a:t>DEM </a:t>
            </a:r>
            <a:r>
              <a:rPr lang="ko-KR" altLang="en-US" dirty="0" smtClean="0">
                <a:ea typeface="굴림" panose="020B0600000101010101" pitchFamily="50" charset="-127"/>
              </a:rPr>
              <a:t>신호를 제거한 후</a:t>
            </a:r>
            <a:r>
              <a:rPr lang="en-US" altLang="ko-KR" dirty="0" smtClean="0">
                <a:ea typeface="굴림" panose="020B0600000101010101" pitchFamily="50" charset="-127"/>
              </a:rPr>
              <a:t>, </a:t>
            </a:r>
            <a:r>
              <a:rPr lang="ko-KR" altLang="en-US" dirty="0" smtClean="0">
                <a:ea typeface="굴림" panose="020B0600000101010101" pitchFamily="50" charset="-127"/>
              </a:rPr>
              <a:t>지표 변위를 센티미터</a:t>
            </a:r>
            <a:r>
              <a:rPr lang="en-US" altLang="ko-KR" dirty="0" smtClean="0">
                <a:ea typeface="굴림" panose="020B0600000101010101" pitchFamily="50" charset="-127"/>
              </a:rPr>
              <a:t> </a:t>
            </a:r>
            <a:r>
              <a:rPr lang="ko-KR" altLang="en-US" dirty="0" smtClean="0">
                <a:ea typeface="굴림" panose="020B0600000101010101" pitchFamily="50" charset="-127"/>
              </a:rPr>
              <a:t>정밀도로 구할 수 있다</a:t>
            </a:r>
            <a:r>
              <a:rPr lang="en-US" altLang="ko-KR" dirty="0" smtClean="0">
                <a:ea typeface="굴림" panose="020B0600000101010101" pitchFamily="50" charset="-127"/>
              </a:rPr>
              <a:t>.</a:t>
            </a:r>
          </a:p>
          <a:p>
            <a:pPr marL="342900" indent="-342900"/>
            <a:r>
              <a:rPr lang="ko-KR" altLang="en-US" dirty="0" smtClean="0">
                <a:ea typeface="굴림" panose="020B0600000101010101" pitchFamily="50" charset="-127"/>
              </a:rPr>
              <a:t>다양한 편파</a:t>
            </a:r>
            <a:r>
              <a:rPr lang="en-US" altLang="ko-KR" dirty="0" smtClean="0">
                <a:ea typeface="굴림" panose="020B0600000101010101" pitchFamily="50" charset="-127"/>
              </a:rPr>
              <a:t>(HH, VV, HV, VH)</a:t>
            </a:r>
            <a:r>
              <a:rPr lang="ko-KR" altLang="en-US" dirty="0" smtClean="0">
                <a:ea typeface="굴림" panose="020B0600000101010101" pitchFamily="50" charset="-127"/>
              </a:rPr>
              <a:t>를 이용하는 </a:t>
            </a:r>
            <a:r>
              <a:rPr lang="en-US" altLang="ko-KR" dirty="0" err="1" smtClean="0">
                <a:ea typeface="굴림" panose="020B0600000101010101" pitchFamily="50" charset="-127"/>
              </a:rPr>
              <a:t>PolSAR</a:t>
            </a:r>
            <a:r>
              <a:rPr lang="en-US" altLang="ko-KR" dirty="0" smtClean="0">
                <a:ea typeface="굴림" panose="020B0600000101010101" pitchFamily="50" charset="-127"/>
              </a:rPr>
              <a:t> (</a:t>
            </a:r>
            <a:r>
              <a:rPr lang="en-US" altLang="ko-KR" dirty="0" err="1" smtClean="0">
                <a:ea typeface="굴림" panose="020B0600000101010101" pitchFamily="50" charset="-127"/>
              </a:rPr>
              <a:t>Polarimetric</a:t>
            </a:r>
            <a:r>
              <a:rPr lang="en-US" altLang="ko-KR" dirty="0" smtClean="0">
                <a:ea typeface="굴림" panose="020B0600000101010101" pitchFamily="50" charset="-127"/>
              </a:rPr>
              <a:t> SAR) </a:t>
            </a:r>
            <a:r>
              <a:rPr lang="ko-KR" altLang="en-US" dirty="0" smtClean="0">
                <a:ea typeface="굴림" panose="020B0600000101010101" pitchFamily="50" charset="-127"/>
              </a:rPr>
              <a:t>기법을 이용하면 지표분류에 정밀도가 향상된다</a:t>
            </a:r>
            <a:r>
              <a:rPr lang="en-US" altLang="ko-KR" dirty="0" smtClean="0">
                <a:ea typeface="굴림" panose="020B0600000101010101" pitchFamily="50" charset="-127"/>
              </a:rPr>
              <a:t>.</a:t>
            </a:r>
          </a:p>
          <a:p>
            <a:pPr marL="342900" indent="-342900"/>
            <a:r>
              <a:rPr lang="ko-KR" altLang="en-US" dirty="0" smtClean="0">
                <a:ea typeface="굴림" panose="020B0600000101010101" pitchFamily="50" charset="-127"/>
              </a:rPr>
              <a:t>지상에서도 </a:t>
            </a:r>
            <a:r>
              <a:rPr lang="en-US" altLang="ko-KR" dirty="0" smtClean="0">
                <a:ea typeface="굴림" panose="020B0600000101010101" pitchFamily="50" charset="-127"/>
              </a:rPr>
              <a:t>GB-SAR (Ground-Based SAR) </a:t>
            </a:r>
            <a:r>
              <a:rPr lang="ko-KR" altLang="en-US" dirty="0" smtClean="0">
                <a:ea typeface="굴림" panose="020B0600000101010101" pitchFamily="50" charset="-127"/>
              </a:rPr>
              <a:t>시스템을 이용하여 </a:t>
            </a:r>
            <a:r>
              <a:rPr lang="ko-KR" altLang="en-US" dirty="0" err="1" smtClean="0">
                <a:ea typeface="굴림" panose="020B0600000101010101" pitchFamily="50" charset="-127"/>
              </a:rPr>
              <a:t>레이다</a:t>
            </a:r>
            <a:r>
              <a:rPr lang="ko-KR" altLang="en-US" dirty="0" smtClean="0">
                <a:ea typeface="굴림" panose="020B0600000101010101" pitchFamily="50" charset="-127"/>
              </a:rPr>
              <a:t> 영상을 얻을 수 있다</a:t>
            </a:r>
            <a:r>
              <a:rPr lang="en-US" altLang="ko-KR" dirty="0" smtClean="0">
                <a:ea typeface="굴림" panose="020B0600000101010101" pitchFamily="50" charset="-127"/>
              </a:rPr>
              <a:t>.</a:t>
            </a:r>
          </a:p>
          <a:p>
            <a:pPr marL="342900" indent="-342900"/>
            <a:endParaRPr lang="en-US" altLang="ko-KR" dirty="0">
              <a:ea typeface="굴림" panose="020B0600000101010101" pitchFamily="50" charset="-127"/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9004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4437118" y="258672"/>
            <a:ext cx="3745089" cy="192645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0433" tIns="39511" rIns="80433" bIns="39511">
            <a:spAutoFit/>
          </a:bodyPr>
          <a:lstStyle/>
          <a:p>
            <a:r>
              <a:rPr lang="en-US" altLang="ko-KR" sz="1200" i="1" u="sng" dirty="0">
                <a:ea typeface="굴림" panose="020B0600000101010101" pitchFamily="50" charset="-127"/>
              </a:rPr>
              <a:t>Radar Nomenclature</a:t>
            </a:r>
            <a:endParaRPr lang="en-US" altLang="ko-KR" sz="1200" dirty="0">
              <a:ea typeface="굴림" panose="020B0600000101010101" pitchFamily="50" charset="-127"/>
            </a:endParaRPr>
          </a:p>
          <a:p>
            <a:pPr algn="l"/>
            <a:r>
              <a:rPr lang="en-US" altLang="ko-KR" sz="1200" dirty="0" smtClean="0">
                <a:latin typeface="Arial" panose="020B0604020202020204" pitchFamily="34" charset="0"/>
                <a:ea typeface="굴림" panose="020B0600000101010101" pitchFamily="50" charset="-127"/>
              </a:rPr>
              <a:t>•</a:t>
            </a:r>
            <a:r>
              <a:rPr lang="en-US" altLang="ko-KR" sz="1200" dirty="0" smtClean="0">
                <a:ea typeface="굴림" panose="020B0600000101010101" pitchFamily="50" charset="-127"/>
              </a:rPr>
              <a:t> nadir: </a:t>
            </a:r>
            <a:r>
              <a:rPr lang="ko-KR" altLang="en-US" sz="1200" dirty="0" smtClean="0">
                <a:ea typeface="굴림" panose="020B0600000101010101" pitchFamily="50" charset="-127"/>
              </a:rPr>
              <a:t>연직방향</a:t>
            </a:r>
            <a:endParaRPr lang="en-US" altLang="ko-KR" sz="1200" dirty="0">
              <a:ea typeface="굴림" panose="020B0600000101010101" pitchFamily="50" charset="-127"/>
            </a:endParaRPr>
          </a:p>
          <a:p>
            <a:pPr algn="l"/>
            <a:r>
              <a:rPr lang="en-US" altLang="ko-KR" sz="1200" dirty="0">
                <a:latin typeface="Arial" panose="020B0604020202020204" pitchFamily="34" charset="0"/>
                <a:ea typeface="굴림" panose="020B0600000101010101" pitchFamily="50" charset="-127"/>
              </a:rPr>
              <a:t>•</a:t>
            </a:r>
            <a:r>
              <a:rPr lang="en-US" altLang="ko-KR" sz="1200" dirty="0">
                <a:ea typeface="굴림" panose="020B0600000101010101" pitchFamily="50" charset="-127"/>
              </a:rPr>
              <a:t> azimuth flight </a:t>
            </a:r>
            <a:r>
              <a:rPr lang="en-US" altLang="ko-KR" sz="1200" dirty="0" smtClean="0">
                <a:ea typeface="굴림" panose="020B0600000101010101" pitchFamily="50" charset="-127"/>
              </a:rPr>
              <a:t>direction: </a:t>
            </a:r>
            <a:r>
              <a:rPr lang="ko-KR" altLang="en-US" sz="1200" dirty="0" smtClean="0">
                <a:ea typeface="굴림" panose="020B0600000101010101" pitchFamily="50" charset="-127"/>
              </a:rPr>
              <a:t>방위 </a:t>
            </a:r>
            <a:r>
              <a:rPr lang="en-US" altLang="ko-KR" sz="1200" dirty="0" smtClean="0">
                <a:ea typeface="굴림" panose="020B0600000101010101" pitchFamily="50" charset="-127"/>
              </a:rPr>
              <a:t>(</a:t>
            </a:r>
            <a:r>
              <a:rPr lang="ko-KR" altLang="en-US" sz="1200" dirty="0" smtClean="0">
                <a:ea typeface="굴림" panose="020B0600000101010101" pitchFamily="50" charset="-127"/>
              </a:rPr>
              <a:t>비행</a:t>
            </a:r>
            <a:r>
              <a:rPr lang="en-US" altLang="ko-KR" sz="1200" dirty="0" smtClean="0">
                <a:ea typeface="굴림" panose="020B0600000101010101" pitchFamily="50" charset="-127"/>
              </a:rPr>
              <a:t>)</a:t>
            </a:r>
            <a:r>
              <a:rPr lang="ko-KR" altLang="en-US" sz="1200" dirty="0" smtClean="0">
                <a:ea typeface="굴림" panose="020B0600000101010101" pitchFamily="50" charset="-127"/>
              </a:rPr>
              <a:t> 방향</a:t>
            </a:r>
            <a:endParaRPr lang="en-US" altLang="ko-KR" sz="1200" dirty="0">
              <a:ea typeface="굴림" panose="020B0600000101010101" pitchFamily="50" charset="-127"/>
            </a:endParaRPr>
          </a:p>
          <a:p>
            <a:pPr algn="l"/>
            <a:r>
              <a:rPr lang="en-US" altLang="ko-KR" sz="1200" dirty="0">
                <a:latin typeface="Arial" panose="020B0604020202020204" pitchFamily="34" charset="0"/>
                <a:ea typeface="굴림" panose="020B0600000101010101" pitchFamily="50" charset="-127"/>
              </a:rPr>
              <a:t>•</a:t>
            </a:r>
            <a:r>
              <a:rPr lang="en-US" altLang="ko-KR" sz="1200" dirty="0">
                <a:ea typeface="굴림" panose="020B0600000101010101" pitchFamily="50" charset="-127"/>
              </a:rPr>
              <a:t> look </a:t>
            </a:r>
            <a:r>
              <a:rPr lang="en-US" altLang="ko-KR" sz="1200" dirty="0" smtClean="0">
                <a:ea typeface="굴림" panose="020B0600000101010101" pitchFamily="50" charset="-127"/>
              </a:rPr>
              <a:t>direction: </a:t>
            </a:r>
            <a:r>
              <a:rPr lang="ko-KR" altLang="en-US" sz="1200" dirty="0" smtClean="0">
                <a:ea typeface="굴림" panose="020B0600000101010101" pitchFamily="50" charset="-127"/>
              </a:rPr>
              <a:t>안테나와 목표간의 일직선</a:t>
            </a:r>
            <a:endParaRPr lang="en-US" altLang="ko-KR" sz="1200" dirty="0">
              <a:ea typeface="굴림" panose="020B0600000101010101" pitchFamily="50" charset="-127"/>
            </a:endParaRPr>
          </a:p>
          <a:p>
            <a:pPr algn="l"/>
            <a:r>
              <a:rPr lang="en-US" altLang="ko-KR" sz="1200" dirty="0">
                <a:latin typeface="Arial" panose="020B0604020202020204" pitchFamily="34" charset="0"/>
                <a:ea typeface="굴림" panose="020B0600000101010101" pitchFamily="50" charset="-127"/>
              </a:rPr>
              <a:t>•</a:t>
            </a:r>
            <a:r>
              <a:rPr lang="en-US" altLang="ko-KR" sz="1200" dirty="0">
                <a:ea typeface="굴림" panose="020B0600000101010101" pitchFamily="50" charset="-127"/>
              </a:rPr>
              <a:t> range (near and far</a:t>
            </a:r>
            <a:r>
              <a:rPr lang="en-US" altLang="ko-KR" sz="1200" dirty="0" smtClean="0">
                <a:ea typeface="굴림" panose="020B0600000101010101" pitchFamily="50" charset="-127"/>
              </a:rPr>
              <a:t>): </a:t>
            </a:r>
            <a:r>
              <a:rPr lang="ko-KR" altLang="en-US" sz="1200" dirty="0" smtClean="0">
                <a:ea typeface="굴림" panose="020B0600000101010101" pitchFamily="50" charset="-127"/>
              </a:rPr>
              <a:t>거리</a:t>
            </a:r>
            <a:endParaRPr lang="en-US" altLang="ko-KR" sz="1200" dirty="0">
              <a:ea typeface="굴림" panose="020B0600000101010101" pitchFamily="50" charset="-127"/>
            </a:endParaRPr>
          </a:p>
          <a:p>
            <a:pPr algn="l"/>
            <a:r>
              <a:rPr lang="en-US" altLang="ko-KR" sz="1200" dirty="0">
                <a:latin typeface="Arial" panose="020B0604020202020204" pitchFamily="34" charset="0"/>
                <a:ea typeface="굴림" panose="020B0600000101010101" pitchFamily="50" charset="-127"/>
              </a:rPr>
              <a:t>•</a:t>
            </a:r>
            <a:r>
              <a:rPr lang="en-US" altLang="ko-KR" sz="1200" dirty="0">
                <a:ea typeface="굴림" panose="020B0600000101010101" pitchFamily="50" charset="-127"/>
              </a:rPr>
              <a:t> depression angle (</a:t>
            </a:r>
            <a:r>
              <a:rPr lang="en-US" altLang="ko-KR" sz="1200" i="1" dirty="0" smtClean="0">
                <a:latin typeface="Symbol" panose="05050102010706020507" pitchFamily="18" charset="2"/>
                <a:ea typeface="굴림" panose="020B0600000101010101" pitchFamily="50" charset="-127"/>
              </a:rPr>
              <a:t> </a:t>
            </a:r>
            <a:r>
              <a:rPr lang="en-US" altLang="ko-KR" sz="1200" dirty="0" smtClean="0">
                <a:ea typeface="굴림" panose="020B0600000101010101" pitchFamily="50" charset="-127"/>
              </a:rPr>
              <a:t>): </a:t>
            </a:r>
            <a:r>
              <a:rPr lang="ko-KR" altLang="en-US" sz="1200" dirty="0" smtClean="0">
                <a:ea typeface="굴림" panose="020B0600000101010101" pitchFamily="50" charset="-127"/>
              </a:rPr>
              <a:t>부각 </a:t>
            </a:r>
            <a:r>
              <a:rPr lang="en-US" altLang="ko-KR" sz="1200" dirty="0" smtClean="0">
                <a:ea typeface="굴림" panose="020B0600000101010101" pitchFamily="50" charset="-127"/>
              </a:rPr>
              <a:t>(</a:t>
            </a:r>
            <a:r>
              <a:rPr lang="ko-KR" altLang="en-US" sz="1200" dirty="0" smtClean="0">
                <a:ea typeface="굴림" panose="020B0600000101010101" pitchFamily="50" charset="-127"/>
              </a:rPr>
              <a:t>수평면일 때</a:t>
            </a:r>
            <a:r>
              <a:rPr lang="en-US" altLang="ko-KR" sz="1200" dirty="0" smtClean="0">
                <a:ea typeface="굴림" panose="020B0600000101010101" pitchFamily="50" charset="-127"/>
              </a:rPr>
              <a:t>, </a:t>
            </a:r>
            <a:r>
              <a:rPr lang="ko-KR" altLang="en-US" sz="1200" dirty="0" smtClean="0">
                <a:ea typeface="굴림" panose="020B0600000101010101" pitchFamily="50" charset="-127"/>
              </a:rPr>
              <a:t>부각</a:t>
            </a:r>
            <a:r>
              <a:rPr lang="en-US" altLang="ko-KR" sz="1200" dirty="0" smtClean="0">
                <a:ea typeface="굴림" panose="020B0600000101010101" pitchFamily="50" charset="-127"/>
              </a:rPr>
              <a:t>= 90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°</a:t>
            </a:r>
            <a:r>
              <a:rPr lang="en-US" altLang="ko-KR" sz="1200" dirty="0" smtClean="0">
                <a:ea typeface="굴림" panose="020B0600000101010101" pitchFamily="50" charset="-127"/>
              </a:rPr>
              <a:t> - </a:t>
            </a:r>
            <a:r>
              <a:rPr lang="ko-KR" altLang="en-US" sz="1200" dirty="0" smtClean="0">
                <a:ea typeface="굴림" panose="020B0600000101010101" pitchFamily="50" charset="-127"/>
              </a:rPr>
              <a:t>입사각</a:t>
            </a:r>
            <a:r>
              <a:rPr lang="en-US" altLang="ko-KR" sz="1200" dirty="0" smtClean="0">
                <a:ea typeface="굴림" panose="020B0600000101010101" pitchFamily="50" charset="-127"/>
              </a:rPr>
              <a:t>)</a:t>
            </a:r>
            <a:endParaRPr lang="en-US" altLang="ko-KR" sz="1200" dirty="0">
              <a:ea typeface="굴림" panose="020B0600000101010101" pitchFamily="50" charset="-127"/>
            </a:endParaRPr>
          </a:p>
          <a:p>
            <a:pPr algn="l"/>
            <a:r>
              <a:rPr lang="en-US" altLang="ko-KR" sz="1200" dirty="0">
                <a:latin typeface="Arial" panose="020B0604020202020204" pitchFamily="34" charset="0"/>
                <a:ea typeface="굴림" panose="020B0600000101010101" pitchFamily="50" charset="-127"/>
              </a:rPr>
              <a:t>•</a:t>
            </a:r>
            <a:r>
              <a:rPr lang="en-US" altLang="ko-KR" sz="1200" dirty="0">
                <a:ea typeface="굴림" panose="020B0600000101010101" pitchFamily="50" charset="-127"/>
              </a:rPr>
              <a:t> incidence angle (</a:t>
            </a:r>
            <a:r>
              <a:rPr lang="en-US" altLang="ko-KR" sz="1200" i="1" dirty="0" smtClean="0">
                <a:latin typeface="Symbol" panose="05050102010706020507" pitchFamily="18" charset="2"/>
                <a:ea typeface="굴림" panose="020B0600000101010101" pitchFamily="50" charset="-127"/>
              </a:rPr>
              <a:t> </a:t>
            </a:r>
            <a:r>
              <a:rPr lang="en-US" altLang="ko-KR" sz="1200" dirty="0" smtClean="0">
                <a:ea typeface="굴림" panose="020B0600000101010101" pitchFamily="50" charset="-127"/>
              </a:rPr>
              <a:t>): </a:t>
            </a:r>
            <a:r>
              <a:rPr lang="ko-KR" altLang="en-US" sz="1200" dirty="0" smtClean="0">
                <a:ea typeface="굴림" panose="020B0600000101010101" pitchFamily="50" charset="-127"/>
              </a:rPr>
              <a:t>입사각</a:t>
            </a:r>
            <a:endParaRPr lang="en-US" altLang="ko-KR" sz="1200" dirty="0">
              <a:ea typeface="굴림" panose="020B0600000101010101" pitchFamily="50" charset="-127"/>
            </a:endParaRPr>
          </a:p>
          <a:p>
            <a:pPr algn="l"/>
            <a:r>
              <a:rPr lang="en-US" altLang="ko-KR" sz="1200" dirty="0">
                <a:latin typeface="Arial" panose="020B0604020202020204" pitchFamily="34" charset="0"/>
                <a:ea typeface="굴림" panose="020B0600000101010101" pitchFamily="50" charset="-127"/>
              </a:rPr>
              <a:t>•</a:t>
            </a:r>
            <a:r>
              <a:rPr lang="en-US" altLang="ko-KR" sz="1200" dirty="0">
                <a:ea typeface="굴림" panose="020B0600000101010101" pitchFamily="50" charset="-127"/>
              </a:rPr>
              <a:t> altitude above-ground-level, </a:t>
            </a:r>
            <a:r>
              <a:rPr lang="en-US" altLang="ko-KR" sz="1200" i="1" dirty="0">
                <a:ea typeface="굴림" panose="020B0600000101010101" pitchFamily="50" charset="-127"/>
              </a:rPr>
              <a:t>H</a:t>
            </a:r>
          </a:p>
          <a:p>
            <a:pPr algn="l"/>
            <a:r>
              <a:rPr lang="en-US" altLang="ko-KR" sz="1200" dirty="0">
                <a:latin typeface="Arial" panose="020B0604020202020204" pitchFamily="34" charset="0"/>
                <a:ea typeface="굴림" panose="020B0600000101010101" pitchFamily="50" charset="-127"/>
              </a:rPr>
              <a:t>•</a:t>
            </a:r>
            <a:r>
              <a:rPr lang="en-US" altLang="ko-KR" sz="1200" dirty="0">
                <a:ea typeface="굴림" panose="020B0600000101010101" pitchFamily="50" charset="-127"/>
              </a:rPr>
              <a:t> </a:t>
            </a:r>
            <a:r>
              <a:rPr lang="en-US" altLang="ko-KR" sz="1200" dirty="0" smtClean="0">
                <a:ea typeface="굴림" panose="020B0600000101010101" pitchFamily="50" charset="-127"/>
              </a:rPr>
              <a:t>polarization: </a:t>
            </a:r>
            <a:r>
              <a:rPr lang="ko-KR" altLang="en-US" sz="1200" dirty="0" smtClean="0">
                <a:ea typeface="굴림" panose="020B0600000101010101" pitchFamily="50" charset="-127"/>
              </a:rPr>
              <a:t>편파</a:t>
            </a:r>
            <a:endParaRPr lang="en-US" altLang="ko-KR" sz="1200" i="1" dirty="0">
              <a:ea typeface="굴림" panose="020B0600000101010101" pitchFamily="50" charset="-127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22" y="955222"/>
            <a:ext cx="3470370" cy="4888696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118" y="2313146"/>
            <a:ext cx="2933262" cy="4460909"/>
          </a:xfrm>
          <a:prstGeom prst="rect">
            <a:avLst/>
          </a:prstGeom>
          <a:solidFill>
            <a:schemeClr val="tx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701344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5369279" y="802923"/>
            <a:ext cx="2525889" cy="32601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0433" tIns="39511" rIns="80433" bIns="39511">
            <a:spAutoFit/>
          </a:bodyPr>
          <a:lstStyle/>
          <a:p>
            <a:r>
              <a:rPr lang="en-US" altLang="ko-KR" sz="1600">
                <a:ea typeface="굴림" panose="020B0600000101010101" pitchFamily="50" charset="-127"/>
              </a:rPr>
              <a:t>Look Direction</a:t>
            </a:r>
          </a:p>
        </p:txBody>
      </p:sp>
      <p:pic>
        <p:nvPicPr>
          <p:cNvPr id="819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089" y="770467"/>
            <a:ext cx="3510844" cy="527473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668692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3071087" y="677868"/>
            <a:ext cx="2859934" cy="46284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80433" tIns="39511" rIns="80433" bIns="39511">
            <a:spAutoFit/>
          </a:bodyPr>
          <a:lstStyle/>
          <a:p>
            <a:r>
              <a:rPr lang="ko-KR" altLang="en-US" sz="2489" dirty="0" smtClean="0">
                <a:ea typeface="굴림" panose="020B0600000101010101" pitchFamily="50" charset="-127"/>
              </a:rPr>
              <a:t>편파</a:t>
            </a:r>
            <a:r>
              <a:rPr lang="en-US" altLang="ko-KR" sz="2489" dirty="0" smtClean="0">
                <a:ea typeface="굴림" panose="020B0600000101010101" pitchFamily="50" charset="-127"/>
              </a:rPr>
              <a:t>(Polarization)</a:t>
            </a:r>
            <a:endParaRPr lang="en-US" altLang="ko-KR" sz="2489" dirty="0">
              <a:ea typeface="굴림" panose="020B0600000101010101" pitchFamily="50" charset="-127"/>
            </a:endParaRPr>
          </a:p>
        </p:txBody>
      </p:sp>
      <p:pic>
        <p:nvPicPr>
          <p:cNvPr id="41987" name="Picture 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09" y="1390869"/>
            <a:ext cx="3971645" cy="367774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291" y="1390869"/>
            <a:ext cx="3804356" cy="520417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331077" y="5462752"/>
            <a:ext cx="418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HH, VV</a:t>
            </a:r>
            <a:r>
              <a:rPr lang="ko-KR" altLang="en-US" dirty="0" smtClean="0"/>
              <a:t>는 </a:t>
            </a:r>
            <a:r>
              <a:rPr lang="en-US" altLang="ko-KR" dirty="0" smtClean="0"/>
              <a:t>like-polarized radar image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HV, VH</a:t>
            </a:r>
            <a:r>
              <a:rPr lang="ko-KR" altLang="en-US" dirty="0" smtClean="0"/>
              <a:t>는 </a:t>
            </a:r>
            <a:r>
              <a:rPr lang="en-US" altLang="ko-KR" dirty="0" smtClean="0"/>
              <a:t>cross-polarized radar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553562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474" y="1640008"/>
            <a:ext cx="5632895" cy="4319633"/>
          </a:xfrm>
          <a:prstGeom prst="rect">
            <a:avLst/>
          </a:prstGeom>
          <a:solidFill>
            <a:schemeClr val="tx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1517086" y="752321"/>
            <a:ext cx="5678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경사거리</a:t>
            </a:r>
            <a:r>
              <a:rPr lang="en-US" altLang="ko-KR" dirty="0" smtClean="0"/>
              <a:t>(slant range) : </a:t>
            </a:r>
            <a:r>
              <a:rPr lang="ko-KR" altLang="en-US" dirty="0" smtClean="0"/>
              <a:t>안테나에서 목표물까지의 거리</a:t>
            </a:r>
            <a:endParaRPr lang="en-US" altLang="ko-KR" dirty="0" smtClean="0"/>
          </a:p>
          <a:p>
            <a:r>
              <a:rPr lang="ko-KR" altLang="en-US" dirty="0" smtClean="0"/>
              <a:t>지상거리</a:t>
            </a:r>
            <a:r>
              <a:rPr lang="en-US" altLang="ko-KR" dirty="0" smtClean="0"/>
              <a:t>(ground range): Nadir</a:t>
            </a:r>
            <a:r>
              <a:rPr lang="ko-KR" altLang="en-US" dirty="0" smtClean="0"/>
              <a:t>에서 목표물까지의 거리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960100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거리 해상도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>
              <a:xfrm>
                <a:off x="431580" y="1203704"/>
                <a:ext cx="4450994" cy="5157682"/>
              </a:xfrm>
            </p:spPr>
            <p:txBody>
              <a:bodyPr>
                <a:normAutofit fontScale="700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dirty="0" smtClean="0"/>
                  <a:t>경사 거리 해상도</a:t>
                </a:r>
                <a:r>
                  <a:rPr lang="en-US" altLang="ko-KR" dirty="0" smtClean="0"/>
                  <a:t>(Slant range resolution):</a:t>
                </a:r>
              </a:p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ko-KR" altLang="en-US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US" altLang="ko-KR" dirty="0" smtClean="0"/>
              </a:p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ko-KR" altLang="en-US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altLang="ko-KR" dirty="0" smtClean="0"/>
                  <a:t>: </a:t>
                </a:r>
                <a:r>
                  <a:rPr lang="ko-KR" altLang="en-US" dirty="0" smtClean="0"/>
                  <a:t>펄스 지속시간</a:t>
                </a:r>
                <a:r>
                  <a:rPr lang="en-US" altLang="ko-KR" dirty="0" smtClean="0"/>
                  <a:t>,</a:t>
                </a:r>
              </a:p>
              <a:p>
                <a:pPr marL="0" indent="0" algn="ctr">
                  <a:lnSpc>
                    <a:spcPct val="120000"/>
                  </a:lnSpc>
                  <a:buNone/>
                </a:pPr>
                <a:r>
                  <a:rPr lang="en-US" altLang="ko-KR" dirty="0" smtClean="0"/>
                  <a:t>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ko-KR" dirty="0" smtClean="0"/>
                  <a:t>: </a:t>
                </a:r>
                <a:r>
                  <a:rPr lang="ko-KR" altLang="en-US" dirty="0" smtClean="0"/>
                  <a:t>빛의</a:t>
                </a:r>
                <a:r>
                  <a:rPr lang="en-US" altLang="ko-KR" dirty="0" smtClean="0"/>
                  <a:t> </a:t>
                </a:r>
                <a:r>
                  <a:rPr lang="ko-KR" altLang="en-US" dirty="0" smtClean="0"/>
                  <a:t>속도</a:t>
                </a:r>
                <a:r>
                  <a:rPr lang="en-US" altLang="ko-KR" dirty="0" smtClean="0"/>
                  <a:t>(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altLang="ko-KR" dirty="0" smtClean="0"/>
                  <a:t> m/s)</a:t>
                </a:r>
              </a:p>
              <a:p>
                <a:pPr>
                  <a:lnSpc>
                    <a:spcPct val="120000"/>
                  </a:lnSpc>
                </a:pPr>
                <a:r>
                  <a:rPr lang="ko-KR" altLang="en-US" dirty="0" smtClean="0"/>
                  <a:t>지상 거리 해상도 </a:t>
                </a:r>
                <a:r>
                  <a:rPr lang="en-US" altLang="ko-KR" dirty="0" smtClean="0"/>
                  <a:t>(Ground range resolution):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altLang="ko-KR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ko-KR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func>
                            <m:func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ko-KR" alt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</m:func>
                        </m:den>
                      </m:f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ko-KR" altLang="en-US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ko-KR" alt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</m:func>
                        </m:den>
                      </m:f>
                      <m:r>
                        <a:rPr lang="en-US" altLang="ko-KR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ko-KR" altLang="en-US" i="1"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ko-KR" altLang="en-US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altLang="ko-KR" dirty="0" smtClean="0"/>
              </a:p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ko-KR" altLang="en-US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altLang="ko-KR" dirty="0" smtClean="0"/>
                  <a:t>: depression angle,</a:t>
                </a:r>
              </a:p>
              <a:p>
                <a:pPr marL="0" indent="0" algn="ctr">
                  <a:lnSpc>
                    <a:spcPct val="120000"/>
                  </a:lnSpc>
                  <a:buNone/>
                </a:pPr>
                <a:r>
                  <a:rPr lang="en-US" altLang="ko-KR" dirty="0" smtClean="0"/>
                  <a:t> </a:t>
                </a:r>
                <a14:m>
                  <m:oMath xmlns:m="http://schemas.openxmlformats.org/officeDocument/2006/math">
                    <m:r>
                      <a:rPr lang="ko-KR" altLang="en-US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ko-KR" dirty="0" smtClean="0"/>
                  <a:t>: incidence angle</a:t>
                </a:r>
                <a:endParaRPr lang="en-US" altLang="ko-KR" dirty="0"/>
              </a:p>
              <a:p>
                <a:pPr>
                  <a:lnSpc>
                    <a:spcPct val="120000"/>
                  </a:lnSpc>
                </a:pPr>
                <a:r>
                  <a:rPr lang="ko-KR" altLang="en-US" dirty="0" smtClean="0"/>
                  <a:t>예를 들어</a:t>
                </a:r>
                <a:r>
                  <a:rPr lang="en-US" altLang="ko-KR" dirty="0" smtClean="0"/>
                  <a:t>, </a:t>
                </a:r>
                <a14:m>
                  <m:oMath xmlns:m="http://schemas.openxmlformats.org/officeDocument/2006/math">
                    <m:r>
                      <a:rPr lang="ko-KR" altLang="en-US" i="1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altLang="ko-KR" dirty="0" smtClean="0"/>
                  <a:t>=0.1</a:t>
                </a:r>
                <a14:m>
                  <m:oMath xmlns:m="http://schemas.openxmlformats.org/officeDocument/2006/math">
                    <m:r>
                      <a:rPr lang="ko-KR" altLang="en-US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𝑠𝑒𝑐</m:t>
                    </m:r>
                  </m:oMath>
                </a14:m>
                <a:r>
                  <a:rPr lang="en-US" altLang="ko-KR" dirty="0" smtClean="0"/>
                  <a:t>, </a:t>
                </a:r>
                <a14:m>
                  <m:oMath xmlns:m="http://schemas.openxmlformats.org/officeDocument/2006/math">
                    <m:r>
                      <a:rPr lang="ko-KR" altLang="en-US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=30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ko-KR" altLang="en-US" dirty="0" smtClean="0"/>
                  <a:t>라면</a:t>
                </a:r>
                <a:r>
                  <a:rPr lang="en-US" altLang="ko-KR" dirty="0" smtClean="0"/>
                  <a:t>,</a:t>
                </a:r>
                <a:r>
                  <a:rPr lang="en-US" altLang="ko-KR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ko-KR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ko-KR" dirty="0" smtClean="0"/>
                  <a:t>=15 </a:t>
                </a:r>
                <a:r>
                  <a:rPr lang="en-US" altLang="ko-KR" dirty="0"/>
                  <a:t>m</a:t>
                </a:r>
                <a:r>
                  <a:rPr lang="en-US" altLang="ko-KR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ko-KR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altLang="ko-KR" dirty="0" smtClean="0"/>
                  <a:t>=30 m.</a:t>
                </a:r>
              </a:p>
              <a:p>
                <a:endParaRPr lang="en-US" altLang="ko-KR" dirty="0"/>
              </a:p>
              <a:p>
                <a:endParaRPr lang="ko-KR" altLang="en-US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1580" y="1203704"/>
                <a:ext cx="4450994" cy="5157682"/>
              </a:xfrm>
              <a:blipFill rotWithShape="0">
                <a:blip r:embed="rId2"/>
                <a:stretch>
                  <a:fillRect l="-1233" t="-82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574" y="1460646"/>
            <a:ext cx="3870284" cy="333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9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방위 해상도</a:t>
            </a:r>
            <a:r>
              <a:rPr lang="en-US" altLang="ko-KR" dirty="0" smtClean="0"/>
              <a:t>(Azimuth Resolution)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>
              <a:xfrm>
                <a:off x="628649" y="1187938"/>
                <a:ext cx="3060482" cy="4905434"/>
              </a:xfrm>
            </p:spPr>
            <p:txBody>
              <a:bodyPr>
                <a:normAutofit fontScale="550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dirty="0" smtClean="0"/>
                  <a:t>방위 </a:t>
                </a:r>
                <a:r>
                  <a:rPr lang="en-US" altLang="ko-KR" dirty="0" smtClean="0"/>
                  <a:t>(</a:t>
                </a:r>
                <a:r>
                  <a:rPr lang="ko-KR" altLang="en-US" dirty="0" smtClean="0"/>
                  <a:t>비행</a:t>
                </a:r>
                <a:r>
                  <a:rPr lang="en-US" altLang="ko-KR" dirty="0"/>
                  <a:t>)</a:t>
                </a:r>
                <a:r>
                  <a:rPr lang="ko-KR" altLang="en-US" dirty="0" smtClean="0"/>
                  <a:t> 방향의 안테나 길이가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ko-KR" altLang="en-US" dirty="0" smtClean="0"/>
                  <a:t>일</a:t>
                </a:r>
                <a:r>
                  <a:rPr lang="en-US" altLang="ko-KR" dirty="0" smtClean="0"/>
                  <a:t> </a:t>
                </a:r>
                <a:r>
                  <a:rPr lang="ko-KR" altLang="en-US" dirty="0" smtClean="0"/>
                  <a:t>때</a:t>
                </a:r>
                <a:r>
                  <a:rPr lang="en-US" altLang="ko-KR" dirty="0" smtClean="0"/>
                  <a:t>, </a:t>
                </a:r>
                <a:r>
                  <a:rPr lang="ko-KR" altLang="en-US" dirty="0" smtClean="0"/>
                  <a:t>방위 방향으로의 안테나 빔의 폭 </a:t>
                </a:r>
                <a14:m>
                  <m:oMath xmlns:m="http://schemas.openxmlformats.org/officeDocument/2006/math">
                    <m:r>
                      <a:rPr lang="ko-KR" altLang="en-US" i="1" smtClean="0">
                        <a:latin typeface="Cambria Math" panose="02040503050406030204" pitchFamily="18" charset="0"/>
                      </a:rPr>
                      <m:t>𝛿𝜃</m:t>
                    </m:r>
                    <m:r>
                      <a:rPr lang="ko-KR" altLang="en-US" i="1">
                        <a:latin typeface="Cambria Math" panose="02040503050406030204" pitchFamily="18" charset="0"/>
                      </a:rPr>
                      <m:t>는</m:t>
                    </m:r>
                  </m:oMath>
                </a14:m>
                <a:endParaRPr lang="en-US" altLang="ko-KR" dirty="0" smtClean="0"/>
              </a:p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ko-KR" altLang="en-US" i="1" smtClean="0">
                        <a:latin typeface="Cambria Math" panose="02040503050406030204" pitchFamily="18" charset="0"/>
                      </a:rPr>
                      <m:t>𝛿𝜃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ko-KR" alt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r>
                  <a:rPr lang="ko-KR" altLang="en-US" dirty="0" smtClean="0"/>
                  <a:t>  </a:t>
                </a:r>
                <a:r>
                  <a:rPr lang="en-US" altLang="ko-KR" dirty="0" smtClean="0"/>
                  <a:t>(radian)</a:t>
                </a: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altLang="ko-KR" dirty="0" smtClean="0"/>
              </a:p>
              <a:p>
                <a:pPr>
                  <a:lnSpc>
                    <a:spcPct val="120000"/>
                  </a:lnSpc>
                </a:pPr>
                <a:r>
                  <a:rPr lang="ko-KR" altLang="en-US" dirty="0" smtClean="0"/>
                  <a:t>경사거리가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ko-KR" altLang="en-US" dirty="0" smtClean="0"/>
                  <a:t> 일 때 방위 해상도 </a:t>
                </a:r>
                <a14:m>
                  <m:oMath xmlns:m="http://schemas.openxmlformats.org/officeDocument/2006/math">
                    <m:r>
                      <a:rPr lang="ko-KR" altLang="en-US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ko-KR" altLang="en-US" dirty="0" smtClean="0"/>
                  <a:t>는</a:t>
                </a:r>
                <a:endParaRPr lang="en-US" altLang="ko-KR" dirty="0" smtClean="0"/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ko-KR" altLang="en-US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ko-KR" altLang="en-US" b="0" i="1" smtClean="0">
                          <a:latin typeface="Cambria Math" panose="02040503050406030204" pitchFamily="18" charset="0"/>
                        </a:rPr>
                        <m:t>𝛿𝜃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ko-KR" alt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altLang="ko-KR" dirty="0" smtClean="0"/>
              </a:p>
              <a:p>
                <a:pPr>
                  <a:lnSpc>
                    <a:spcPct val="120000"/>
                  </a:lnSpc>
                </a:pPr>
                <a:r>
                  <a:rPr lang="ko-KR" altLang="en-US" dirty="0" smtClean="0"/>
                  <a:t>인공위성의 경우</a:t>
                </a:r>
                <a:r>
                  <a:rPr lang="en-US" altLang="ko-KR" dirty="0" smtClean="0"/>
                  <a:t>, ERS-1</a:t>
                </a:r>
                <a:r>
                  <a:rPr lang="ko-KR" altLang="en-US" dirty="0" smtClean="0"/>
                  <a:t>의 경우 </a:t>
                </a:r>
                <a:r>
                  <a:rPr lang="en-US" altLang="ko-KR" dirty="0" smtClean="0"/>
                  <a:t> L= 10 m, </a:t>
                </a:r>
                <a14:m>
                  <m:oMath xmlns:m="http://schemas.openxmlformats.org/officeDocument/2006/math">
                    <m:r>
                      <a:rPr lang="ko-KR" altLang="en-US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=5.6</m:t>
                    </m:r>
                  </m:oMath>
                </a14:m>
                <a:r>
                  <a:rPr lang="en-US" altLang="ko-KR" dirty="0" smtClean="0"/>
                  <a:t> cm,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=845</m:t>
                    </m:r>
                  </m:oMath>
                </a14:m>
                <a:r>
                  <a:rPr lang="en-US" altLang="ko-KR" dirty="0" smtClean="0"/>
                  <a:t> km </a:t>
                </a:r>
                <a:r>
                  <a:rPr lang="ko-KR" altLang="en-US" dirty="0" smtClean="0"/>
                  <a:t>이면</a:t>
                </a:r>
                <a:r>
                  <a:rPr lang="en-US" altLang="ko-KR" dirty="0" smtClean="0"/>
                  <a:t>, </a:t>
                </a:r>
                <a14:m>
                  <m:oMath xmlns:m="http://schemas.openxmlformats.org/officeDocument/2006/math">
                    <m:r>
                      <a:rPr lang="ko-KR" altLang="en-US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=4.7</m:t>
                    </m:r>
                  </m:oMath>
                </a14:m>
                <a:r>
                  <a:rPr lang="en-US" altLang="ko-KR" dirty="0" smtClean="0"/>
                  <a:t> km</a:t>
                </a:r>
                <a:r>
                  <a:rPr lang="ko-KR" altLang="en-US" dirty="0" smtClean="0"/>
                  <a:t>로 </a:t>
                </a:r>
                <a:r>
                  <a:rPr lang="ko-KR" altLang="en-US" dirty="0" err="1" smtClean="0"/>
                  <a:t>해상가</a:t>
                </a:r>
                <a:r>
                  <a:rPr lang="ko-KR" altLang="en-US" dirty="0" smtClean="0"/>
                  <a:t> 너무 낮아 부적합하기 때문에</a:t>
                </a:r>
                <a:r>
                  <a:rPr lang="en-US" altLang="ko-KR" dirty="0" smtClean="0"/>
                  <a:t>, </a:t>
                </a:r>
                <a:r>
                  <a:rPr lang="ko-KR" altLang="en-US" dirty="0" smtClean="0"/>
                  <a:t>기존의 영상 </a:t>
                </a:r>
                <a:r>
                  <a:rPr lang="ko-KR" altLang="en-US" dirty="0" err="1" smtClean="0"/>
                  <a:t>레이다</a:t>
                </a:r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(imaging radar)</a:t>
                </a:r>
                <a:r>
                  <a:rPr lang="ko-KR" altLang="en-US" dirty="0" smtClean="0"/>
                  <a:t>는 비행기에 탑재</a:t>
                </a:r>
                <a:r>
                  <a:rPr lang="en-US" altLang="ko-KR" dirty="0" smtClean="0"/>
                  <a:t>.</a:t>
                </a:r>
              </a:p>
              <a:p>
                <a:endParaRPr lang="en-US" altLang="ko-KR" dirty="0" smtClean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1187938"/>
                <a:ext cx="3060482" cy="4905434"/>
              </a:xfrm>
              <a:blipFill rotWithShape="0">
                <a:blip r:embed="rId2"/>
                <a:stretch>
                  <a:fillRect l="-598" t="-373" r="-179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1037" y="1297206"/>
            <a:ext cx="4410075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8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/>
          <p:cNvSpPr txBox="1">
            <a:spLocks noGrp="1"/>
          </p:cNvSpPr>
          <p:nvPr/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 eaLnBrk="0" latinLnBrk="0" hangingPunct="0">
              <a:lnSpc>
                <a:spcPct val="80000"/>
              </a:lnSpc>
              <a:defRPr/>
            </a:pPr>
            <a:fld id="{CD5FAC36-32E8-497E-B550-38869152562E}" type="slidenum">
              <a:rPr lang="en-US" altLang="ko-KR" sz="1200" b="1">
                <a:solidFill>
                  <a:srgbClr val="00CC66"/>
                </a:solidFill>
                <a:latin typeface="+mn-lt"/>
                <a:ea typeface="돋움" pitchFamily="50" charset="-127"/>
              </a:rPr>
              <a:pPr algn="r" eaLnBrk="0" latinLnBrk="0" hangingPunct="0">
                <a:lnSpc>
                  <a:spcPct val="80000"/>
                </a:lnSpc>
                <a:defRPr/>
              </a:pPr>
              <a:t>19</a:t>
            </a:fld>
            <a:endParaRPr lang="en-US" altLang="ko-KR" sz="1200" b="1" dirty="0">
              <a:solidFill>
                <a:srgbClr val="00CC66"/>
              </a:solidFill>
              <a:latin typeface="+mn-lt"/>
              <a:ea typeface="돋움" pitchFamily="50" charset="-127"/>
            </a:endParaRPr>
          </a:p>
        </p:txBody>
      </p:sp>
      <p:sp>
        <p:nvSpPr>
          <p:cNvPr id="2765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kumimoji="0" lang="en-GB" altLang="ko-KR" sz="1600" b="0" dirty="0" smtClean="0">
                <a:solidFill>
                  <a:srgbClr val="000000"/>
                </a:solidFill>
                <a:latin typeface="Tahoma" pitchFamily="34" charset="0"/>
              </a:rPr>
              <a:t>EX) </a:t>
            </a:r>
            <a:r>
              <a:rPr kumimoji="0" lang="en-US" altLang="ko-KR" sz="1600" b="0" dirty="0" smtClean="0">
                <a:solidFill>
                  <a:srgbClr val="000000"/>
                </a:solidFill>
                <a:latin typeface="Tahoma" pitchFamily="34" charset="0"/>
              </a:rPr>
              <a:t>ERS-1/2 </a:t>
            </a:r>
            <a:r>
              <a:rPr kumimoji="0" lang="en-GB" altLang="ko-KR" sz="1600" b="0" dirty="0" smtClean="0">
                <a:solidFill>
                  <a:srgbClr val="000000"/>
                </a:solidFill>
                <a:latin typeface="Tahoma" pitchFamily="34" charset="0"/>
              </a:rPr>
              <a:t>SAR </a:t>
            </a:r>
          </a:p>
          <a:p>
            <a:pPr marL="742950" lvl="1" indent="-285750" eaLnBrk="1" latinLnBrk="0" hangingPunct="1">
              <a:spcBef>
                <a:spcPct val="50000"/>
              </a:spcBef>
              <a:buFontTx/>
              <a:buNone/>
            </a:pPr>
            <a:r>
              <a:rPr kumimoji="0" lang="en-GB" altLang="ko-KR" sz="1200" dirty="0" smtClean="0">
                <a:solidFill>
                  <a:srgbClr val="000000"/>
                </a:solidFill>
                <a:latin typeface="Tahoma" pitchFamily="34" charset="0"/>
              </a:rPr>
              <a:t>Antenna: 10 m x 1 m</a:t>
            </a:r>
          </a:p>
          <a:p>
            <a:pPr marL="742950" lvl="1" indent="-285750" eaLnBrk="1" latinLnBrk="0" hangingPunct="1">
              <a:spcBef>
                <a:spcPct val="50000"/>
              </a:spcBef>
              <a:buFontTx/>
              <a:buNone/>
            </a:pPr>
            <a:r>
              <a:rPr kumimoji="0" lang="en-GB" altLang="ko-KR" sz="1200" dirty="0" smtClean="0">
                <a:solidFill>
                  <a:srgbClr val="000000"/>
                </a:solidFill>
                <a:latin typeface="Tahoma" pitchFamily="34" charset="0"/>
              </a:rPr>
              <a:t>Altitude: 785 km, sun-synchronous orbit</a:t>
            </a:r>
            <a:r>
              <a:rPr kumimoji="0" lang="en-GB" altLang="ko-KR" sz="12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</a:p>
          <a:p>
            <a:pPr marL="742950" lvl="1" indent="-285750" eaLnBrk="1" latinLnBrk="0" hangingPunct="1">
              <a:spcBef>
                <a:spcPct val="50000"/>
              </a:spcBef>
              <a:buFontTx/>
              <a:buNone/>
            </a:pPr>
            <a:r>
              <a:rPr kumimoji="0" lang="en-GB" altLang="ko-KR" sz="1200" dirty="0" smtClean="0">
                <a:solidFill>
                  <a:srgbClr val="000000"/>
                </a:solidFill>
                <a:latin typeface="Tahoma" pitchFamily="34" charset="0"/>
              </a:rPr>
              <a:t>Ground Velocity: 6.6 km/s</a:t>
            </a:r>
          </a:p>
          <a:p>
            <a:pPr marL="742950" lvl="1" indent="-285750" eaLnBrk="1" latinLnBrk="0" hangingPunct="1">
              <a:spcBef>
                <a:spcPct val="50000"/>
              </a:spcBef>
              <a:buFontTx/>
              <a:buNone/>
            </a:pPr>
            <a:r>
              <a:rPr kumimoji="0" lang="en-GB" altLang="ko-KR" sz="12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Look Angle: Right 17-23 (20.355 mid-swath)</a:t>
            </a:r>
            <a:r>
              <a:rPr kumimoji="0" lang="en-GB" altLang="ko-KR" sz="12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</a:p>
          <a:p>
            <a:pPr marL="742950" lvl="1" indent="-285750" eaLnBrk="1" latinLnBrk="0" hangingPunct="1">
              <a:spcBef>
                <a:spcPct val="50000"/>
              </a:spcBef>
              <a:buFontTx/>
              <a:buNone/>
            </a:pPr>
            <a:r>
              <a:rPr kumimoji="0" lang="en-GB" altLang="ko-KR" sz="12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Incidence Angle: 19  – 26  (23  mid-swath)</a:t>
            </a:r>
          </a:p>
          <a:p>
            <a:pPr marL="742950" lvl="1" indent="-285750" eaLnBrk="1" latinLnBrk="0" hangingPunct="1">
              <a:spcBef>
                <a:spcPct val="50000"/>
              </a:spcBef>
              <a:buFontTx/>
              <a:buNone/>
            </a:pPr>
            <a:r>
              <a:rPr kumimoji="0" lang="en-GB" altLang="ko-KR" sz="1200" dirty="0" smtClean="0">
                <a:solidFill>
                  <a:srgbClr val="000000"/>
                </a:solidFill>
                <a:latin typeface="Tahoma" pitchFamily="34" charset="0"/>
              </a:rPr>
              <a:t>Slant Range: 845 km (mid-swath) </a:t>
            </a:r>
          </a:p>
          <a:p>
            <a:pPr marL="742950" lvl="1" indent="-285750" eaLnBrk="1" latinLnBrk="0" hangingPunct="1">
              <a:spcBef>
                <a:spcPct val="50000"/>
              </a:spcBef>
              <a:buFontTx/>
              <a:buNone/>
            </a:pPr>
            <a:r>
              <a:rPr kumimoji="0" lang="en-GB" altLang="ko-KR" sz="1200" dirty="0" smtClean="0">
                <a:solidFill>
                  <a:srgbClr val="000000"/>
                </a:solidFill>
                <a:latin typeface="Tahoma" pitchFamily="34" charset="0"/>
              </a:rPr>
              <a:t>Frequency: C- Band (5.3GHz, 5.6 cm)</a:t>
            </a:r>
          </a:p>
          <a:p>
            <a:pPr marL="742950" lvl="1" indent="-285750" eaLnBrk="1" latinLnBrk="0" hangingPunct="1">
              <a:spcBef>
                <a:spcPct val="50000"/>
              </a:spcBef>
              <a:buFontTx/>
              <a:buNone/>
            </a:pPr>
            <a:r>
              <a:rPr kumimoji="0" lang="en-GB" altLang="ko-KR" sz="1200" dirty="0" smtClean="0">
                <a:solidFill>
                  <a:srgbClr val="000000"/>
                </a:solidFill>
                <a:latin typeface="Tahoma" pitchFamily="34" charset="0"/>
              </a:rPr>
              <a:t>Polarization: VV only</a:t>
            </a:r>
          </a:p>
          <a:p>
            <a:pPr marL="742950" lvl="1" indent="-285750" eaLnBrk="1" latinLnBrk="0" hangingPunct="1">
              <a:spcBef>
                <a:spcPct val="50000"/>
              </a:spcBef>
              <a:buFontTx/>
              <a:buNone/>
            </a:pPr>
            <a:r>
              <a:rPr kumimoji="0" lang="en-GB" altLang="ko-KR" sz="12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Footprint : 100 km x 5 km</a:t>
            </a:r>
          </a:p>
          <a:p>
            <a:pPr marL="742950" lvl="1" indent="-285750" eaLnBrk="1" latinLnBrk="0" hangingPunct="1">
              <a:spcBef>
                <a:spcPct val="50000"/>
              </a:spcBef>
              <a:buFontTx/>
              <a:buNone/>
            </a:pPr>
            <a:r>
              <a:rPr kumimoji="0" lang="en-GB" altLang="ko-KR" sz="1200" dirty="0" smtClean="0">
                <a:solidFill>
                  <a:srgbClr val="000000"/>
                </a:solidFill>
                <a:latin typeface="Tahoma" pitchFamily="34" charset="0"/>
              </a:rPr>
              <a:t>Sampling Rate: 18.96 MHz</a:t>
            </a:r>
          </a:p>
          <a:p>
            <a:pPr marL="742950" lvl="1" indent="-285750" eaLnBrk="1" latinLnBrk="0" hangingPunct="1">
              <a:spcBef>
                <a:spcPct val="50000"/>
              </a:spcBef>
              <a:buFontTx/>
              <a:buNone/>
            </a:pPr>
            <a:r>
              <a:rPr kumimoji="0" lang="en-GB" altLang="ko-KR" sz="1200" dirty="0" smtClean="0">
                <a:solidFill>
                  <a:srgbClr val="000000"/>
                </a:solidFill>
                <a:latin typeface="Tahoma" pitchFamily="34" charset="0"/>
              </a:rPr>
              <a:t>Pulse duration: 37.1 </a:t>
            </a:r>
            <a:r>
              <a:rPr kumimoji="0" lang="en-GB" altLang="ko-KR" sz="12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s </a:t>
            </a:r>
          </a:p>
          <a:p>
            <a:pPr marL="742950" lvl="1" indent="-285750" eaLnBrk="1" latinLnBrk="0" hangingPunct="1">
              <a:spcBef>
                <a:spcPct val="50000"/>
              </a:spcBef>
              <a:buFontTx/>
              <a:buNone/>
            </a:pPr>
            <a:r>
              <a:rPr kumimoji="0" lang="en-GB" altLang="ko-KR" sz="12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Range gate: ~ 6000 s </a:t>
            </a:r>
          </a:p>
          <a:p>
            <a:pPr marL="742950" lvl="1" indent="-285750" eaLnBrk="1" latinLnBrk="0" hangingPunct="1">
              <a:spcBef>
                <a:spcPct val="50000"/>
              </a:spcBef>
              <a:buFontTx/>
              <a:buNone/>
            </a:pPr>
            <a:r>
              <a:rPr kumimoji="0" lang="en-GB" altLang="ko-KR" sz="12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Sampling Duration: ~ 300 s (5616 samples) </a:t>
            </a:r>
          </a:p>
          <a:p>
            <a:pPr marL="742950" lvl="1" indent="-285750" eaLnBrk="1" latinLnBrk="0" hangingPunct="1">
              <a:spcBef>
                <a:spcPct val="50000"/>
              </a:spcBef>
              <a:buFontTx/>
              <a:buNone/>
            </a:pPr>
            <a:r>
              <a:rPr kumimoji="0" lang="en-GB" altLang="ko-KR" sz="12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Inter-pulse period: ~ 600 s (up to 10 pulses)</a:t>
            </a:r>
          </a:p>
          <a:p>
            <a:pPr marL="742950" lvl="1" indent="-285750" eaLnBrk="1" latinLnBrk="0" hangingPunct="1">
              <a:spcBef>
                <a:spcPct val="50000"/>
              </a:spcBef>
              <a:buFontTx/>
              <a:buNone/>
            </a:pPr>
            <a:r>
              <a:rPr kumimoji="0" lang="en-GB" altLang="ko-KR" sz="1200" dirty="0" smtClean="0">
                <a:solidFill>
                  <a:srgbClr val="000000"/>
                </a:solidFill>
                <a:latin typeface="Tahoma" pitchFamily="34" charset="0"/>
              </a:rPr>
              <a:t>Pulse Repetition Frequency: 1700 Hz</a:t>
            </a:r>
          </a:p>
          <a:p>
            <a:pPr marL="742950" lvl="1" indent="-285750" eaLnBrk="1" latinLnBrk="0" hangingPunct="1">
              <a:spcBef>
                <a:spcPct val="50000"/>
              </a:spcBef>
              <a:buFontTx/>
              <a:buNone/>
            </a:pPr>
            <a:r>
              <a:rPr kumimoji="0" lang="en-GB" altLang="ko-KR" sz="1200" dirty="0" smtClean="0">
                <a:solidFill>
                  <a:srgbClr val="000000"/>
                </a:solidFill>
                <a:latin typeface="Tahoma" pitchFamily="34" charset="0"/>
              </a:rPr>
              <a:t>Data Rate: 105 Mb/s (5 bits/sample)</a:t>
            </a:r>
          </a:p>
        </p:txBody>
      </p:sp>
      <p:sp>
        <p:nvSpPr>
          <p:cNvPr id="27653" name="Rectangle 2"/>
          <p:cNvSpPr txBox="1">
            <a:spLocks noChangeArrowheads="1"/>
          </p:cNvSpPr>
          <p:nvPr/>
        </p:nvSpPr>
        <p:spPr bwMode="auto">
          <a:xfrm>
            <a:off x="1189038" y="120650"/>
            <a:ext cx="67056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ko-KR" altLang="en-US" b="1" dirty="0" err="1" smtClean="0">
                <a:solidFill>
                  <a:schemeClr val="tx2"/>
                </a:solidFill>
                <a:latin typeface="Arial" pitchFamily="34" charset="0"/>
              </a:rPr>
              <a:t>합성구경레이다</a:t>
            </a:r>
            <a:r>
              <a:rPr lang="ko-KR" altLang="en-US" b="1" dirty="0" smtClean="0">
                <a:solidFill>
                  <a:schemeClr val="tx2"/>
                </a:solidFill>
                <a:latin typeface="Arial" pitchFamily="34" charset="0"/>
              </a:rPr>
              <a:t> </a:t>
            </a:r>
            <a:r>
              <a:rPr lang="en-US" altLang="ko-KR" b="1" dirty="0" smtClean="0">
                <a:solidFill>
                  <a:schemeClr val="tx2"/>
                </a:solidFill>
                <a:latin typeface="Arial" pitchFamily="34" charset="0"/>
              </a:rPr>
              <a:t>(Synthetic Aperture Radar)</a:t>
            </a:r>
            <a:endParaRPr lang="en-US" altLang="ko-KR" b="1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27654" name="Picture 6" descr="scan_conf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0913" y="1179513"/>
            <a:ext cx="4119562" cy="470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553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sz="half" idx="1"/>
          </p:nvPr>
        </p:nvSpPr>
        <p:spPr>
          <a:xfrm>
            <a:off x="628650" y="1297354"/>
            <a:ext cx="6930916" cy="4879609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ko-KR" altLang="en-US" dirty="0" smtClean="0"/>
              <a:t>수동형</a:t>
            </a:r>
            <a:r>
              <a:rPr lang="en-US" altLang="ko-KR" dirty="0" smtClean="0"/>
              <a:t>(passive) </a:t>
            </a:r>
            <a:r>
              <a:rPr lang="ko-KR" altLang="en-US" dirty="0" smtClean="0"/>
              <a:t>원격탐사 시스템</a:t>
            </a:r>
            <a:endParaRPr lang="en-US" altLang="ko-KR" dirty="0" smtClean="0"/>
          </a:p>
          <a:p>
            <a:pPr>
              <a:lnSpc>
                <a:spcPct val="120000"/>
              </a:lnSpc>
            </a:pPr>
            <a:r>
              <a:rPr lang="ko-KR" altLang="en-US" dirty="0" smtClean="0"/>
              <a:t>지구 표면에서 반사 혹은 복사되는 에너지를 측정</a:t>
            </a:r>
            <a:r>
              <a:rPr lang="en-US" altLang="ko-KR" dirty="0" smtClean="0"/>
              <a:t>. </a:t>
            </a:r>
          </a:p>
          <a:p>
            <a:pPr>
              <a:lnSpc>
                <a:spcPct val="120000"/>
              </a:lnSpc>
            </a:pPr>
            <a:r>
              <a:rPr lang="ko-KR" altLang="en-US" dirty="0" err="1" smtClean="0"/>
              <a:t>다분광</a:t>
            </a:r>
            <a:r>
              <a:rPr lang="ko-KR" altLang="en-US" dirty="0" smtClean="0"/>
              <a:t> 센서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초다분광</a:t>
            </a:r>
            <a:r>
              <a:rPr lang="ko-KR" altLang="en-US" dirty="0" smtClean="0"/>
              <a:t> 센서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열적외선</a:t>
            </a:r>
            <a:r>
              <a:rPr lang="ko-KR" altLang="en-US" dirty="0" smtClean="0"/>
              <a:t> 센서</a:t>
            </a:r>
            <a:r>
              <a:rPr lang="en-US" altLang="ko-KR" dirty="0" smtClean="0"/>
              <a:t>, </a:t>
            </a:r>
            <a:r>
              <a:rPr lang="ko-KR" altLang="en-US" dirty="0" smtClean="0"/>
              <a:t>수동 마이크로파</a:t>
            </a:r>
            <a:r>
              <a:rPr lang="en-US" altLang="ko-KR" dirty="0" smtClean="0"/>
              <a:t>(passive microwave)</a:t>
            </a:r>
            <a:r>
              <a:rPr lang="ko-KR" altLang="en-US" dirty="0" smtClean="0"/>
              <a:t> 센서 </a:t>
            </a:r>
            <a:endParaRPr lang="en-US" altLang="ko-KR" dirty="0" smtClean="0"/>
          </a:p>
          <a:p>
            <a:pPr lvl="1">
              <a:lnSpc>
                <a:spcPct val="120000"/>
              </a:lnSpc>
            </a:pPr>
            <a:endParaRPr lang="en-US" altLang="ko-KR" dirty="0" smtClean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ko-KR" altLang="en-US" dirty="0" err="1" smtClean="0"/>
              <a:t>능동형</a:t>
            </a:r>
            <a:r>
              <a:rPr lang="en-US" altLang="ko-KR" dirty="0" smtClean="0"/>
              <a:t>(active) </a:t>
            </a:r>
            <a:r>
              <a:rPr lang="ko-KR" altLang="en-US" dirty="0" smtClean="0"/>
              <a:t>원격탐사 시스템</a:t>
            </a:r>
            <a:endParaRPr lang="en-US" altLang="ko-KR" dirty="0" smtClean="0"/>
          </a:p>
          <a:p>
            <a:pPr>
              <a:lnSpc>
                <a:spcPct val="120000"/>
              </a:lnSpc>
            </a:pPr>
            <a:r>
              <a:rPr lang="ko-KR" altLang="en-US" dirty="0" smtClean="0"/>
              <a:t>스스로 에너지를 생성하여 지표면으로 전파하고 되돌아오는 신호를 측정하기 때문에 태양의 영향을 받지 않음</a:t>
            </a:r>
            <a:r>
              <a:rPr lang="en-US" altLang="ko-KR" dirty="0" smtClean="0"/>
              <a:t> </a:t>
            </a:r>
          </a:p>
          <a:p>
            <a:pPr>
              <a:lnSpc>
                <a:spcPct val="120000"/>
              </a:lnSpc>
            </a:pPr>
            <a:r>
              <a:rPr lang="ko-KR" altLang="en-US" dirty="0" err="1" smtClean="0"/>
              <a:t>레이다</a:t>
            </a:r>
            <a:r>
              <a:rPr lang="en-US" altLang="ko-KR" dirty="0" smtClean="0"/>
              <a:t>(Radar): </a:t>
            </a:r>
            <a:r>
              <a:rPr lang="ko-KR" altLang="en-US" dirty="0" smtClean="0"/>
              <a:t>대기와 구름을 투과하는 마이크로파</a:t>
            </a:r>
            <a:r>
              <a:rPr lang="en-US" altLang="ko-KR" dirty="0" smtClean="0"/>
              <a:t>(1-100cm)</a:t>
            </a:r>
            <a:r>
              <a:rPr lang="ko-KR" altLang="en-US" dirty="0" smtClean="0"/>
              <a:t>를</a:t>
            </a:r>
            <a:r>
              <a:rPr lang="en-US" altLang="ko-KR" dirty="0"/>
              <a:t> </a:t>
            </a:r>
            <a:r>
              <a:rPr lang="ko-KR" altLang="en-US" dirty="0" smtClean="0"/>
              <a:t>지상으로 발사하고 되돌아오는 신호를 이용하여 전천후 영상을 얻음</a:t>
            </a:r>
            <a:r>
              <a:rPr lang="en-US" altLang="ko-KR" dirty="0" smtClean="0"/>
              <a:t>. </a:t>
            </a:r>
            <a:r>
              <a:rPr lang="ko-KR" altLang="en-US" dirty="0" smtClean="0"/>
              <a:t>초기 항공기용 </a:t>
            </a:r>
            <a:r>
              <a:rPr lang="en-US" altLang="ko-KR" dirty="0" smtClean="0"/>
              <a:t>SLAR(side-looking airborne radar)</a:t>
            </a:r>
            <a:r>
              <a:rPr lang="ko-KR" altLang="en-US" dirty="0" smtClean="0"/>
              <a:t>에서 근래에는 위성</a:t>
            </a:r>
            <a:r>
              <a:rPr lang="en-US" altLang="ko-KR" dirty="0" smtClean="0"/>
              <a:t>/</a:t>
            </a:r>
            <a:r>
              <a:rPr lang="ko-KR" altLang="en-US" dirty="0" smtClean="0"/>
              <a:t>항공기용 </a:t>
            </a:r>
            <a:r>
              <a:rPr lang="en-US" altLang="ko-KR" dirty="0" smtClean="0"/>
              <a:t>SAR (synthetic aperture radar)</a:t>
            </a:r>
            <a:r>
              <a:rPr lang="ko-KR" altLang="en-US" dirty="0" smtClean="0"/>
              <a:t>로 발전</a:t>
            </a:r>
            <a:r>
              <a:rPr lang="en-US" altLang="ko-KR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ko-KR" altLang="en-US" dirty="0" smtClean="0"/>
              <a:t>라이다</a:t>
            </a:r>
            <a:r>
              <a:rPr lang="en-US" altLang="ko-KR" dirty="0" smtClean="0"/>
              <a:t>(</a:t>
            </a:r>
            <a:r>
              <a:rPr lang="en-US" altLang="ko-KR" dirty="0" err="1" smtClean="0"/>
              <a:t>Lidar</a:t>
            </a:r>
            <a:r>
              <a:rPr lang="en-US" altLang="ko-KR" dirty="0" smtClean="0"/>
              <a:t>): </a:t>
            </a:r>
            <a:r>
              <a:rPr lang="ko-KR" altLang="en-US" dirty="0" err="1" smtClean="0"/>
              <a:t>가시광이나</a:t>
            </a:r>
            <a:r>
              <a:rPr lang="ko-KR" altLang="en-US" dirty="0" smtClean="0"/>
              <a:t> 근적외선 광선을 지상으로 발사하고 되돌아오는 신호를 수신하여 지형고도 측정</a:t>
            </a:r>
            <a:endParaRPr lang="en-US" altLang="ko-KR" dirty="0" smtClean="0"/>
          </a:p>
          <a:p>
            <a:pPr>
              <a:lnSpc>
                <a:spcPct val="120000"/>
              </a:lnSpc>
            </a:pPr>
            <a:r>
              <a:rPr lang="ko-KR" altLang="en-US" dirty="0" smtClean="0"/>
              <a:t>소나</a:t>
            </a:r>
            <a:r>
              <a:rPr lang="en-US" altLang="ko-KR" dirty="0" smtClean="0"/>
              <a:t>(Sonar): </a:t>
            </a:r>
            <a:r>
              <a:rPr lang="ko-KR" altLang="en-US" dirty="0" smtClean="0"/>
              <a:t>전자기파가 아닌 음파를 발사하고 되돌아오는 음파를 수신하여 수심 측량이나 해저 지형 측정</a:t>
            </a:r>
            <a:endParaRPr lang="en-US" altLang="ko-KR" dirty="0" smtClean="0"/>
          </a:p>
          <a:p>
            <a:pPr>
              <a:lnSpc>
                <a:spcPct val="120000"/>
              </a:lnSpc>
            </a:pP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endParaRPr lang="en-US" altLang="ko-KR" dirty="0" smtClean="0"/>
          </a:p>
          <a:p>
            <a:pPr>
              <a:lnSpc>
                <a:spcPct val="120000"/>
              </a:lnSpc>
            </a:pP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수동 </a:t>
            </a:r>
            <a:r>
              <a:rPr lang="en-US" altLang="ko-KR" dirty="0" smtClean="0"/>
              <a:t>vs </a:t>
            </a:r>
            <a:r>
              <a:rPr lang="ko-KR" altLang="en-US" smtClean="0"/>
              <a:t>능동 원격탐사 시스템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201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518" y="1077992"/>
            <a:ext cx="6716889" cy="4656667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377685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내용 개체 틀 1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pPr latinLnBrk="0">
                  <a:lnSpc>
                    <a:spcPct val="110000"/>
                  </a:lnSpc>
                  <a:spcBef>
                    <a:spcPct val="0"/>
                  </a:spcBef>
                </a:pPr>
                <a:r>
                  <a:rPr lang="en-GB" altLang="ko-KR" sz="1400" dirty="0" smtClean="0">
                    <a:solidFill>
                      <a:srgbClr val="000000"/>
                    </a:solidFill>
                    <a:latin typeface="+mn-ea"/>
                  </a:rPr>
                  <a:t>Synthetic Aperture Radar (Carl Wiley, 1951</a:t>
                </a:r>
                <a:r>
                  <a:rPr lang="en-GB" altLang="ko-KR" sz="1400" dirty="0">
                    <a:solidFill>
                      <a:srgbClr val="000000"/>
                    </a:solidFill>
                    <a:latin typeface="+mn-ea"/>
                  </a:rPr>
                  <a:t>)</a:t>
                </a:r>
              </a:p>
              <a:p>
                <a:pPr latinLnBrk="0">
                  <a:lnSpc>
                    <a:spcPct val="110000"/>
                  </a:lnSpc>
                  <a:spcBef>
                    <a:spcPct val="0"/>
                  </a:spcBef>
                  <a:buNone/>
                </a:pPr>
                <a:r>
                  <a:rPr lang="en-GB" altLang="ko-KR" sz="1400" dirty="0" smtClean="0">
                    <a:solidFill>
                      <a:srgbClr val="000000"/>
                    </a:solidFill>
                    <a:latin typeface="+mn-ea"/>
                  </a:rPr>
                  <a:t> </a:t>
                </a:r>
                <a:endParaRPr lang="en-GB" altLang="ko-KR" sz="1400" dirty="0">
                  <a:solidFill>
                    <a:srgbClr val="000000"/>
                  </a:solidFill>
                  <a:latin typeface="+mn-ea"/>
                </a:endParaRPr>
              </a:p>
              <a:p>
                <a:pPr algn="ctr" latinLnBrk="0">
                  <a:lnSpc>
                    <a:spcPct val="110000"/>
                  </a:lnSpc>
                  <a:spcBef>
                    <a:spcPct val="0"/>
                  </a:spcBef>
                  <a:buNone/>
                </a:pPr>
                <a14:m>
                  <m:oMath xmlns:m="http://schemas.openxmlformats.org/officeDocument/2006/math">
                    <m:r>
                      <a:rPr lang="ko-KR" altLang="en-US" sz="1400" i="1">
                        <a:latin typeface="Cambria Math" panose="02040503050406030204" pitchFamily="18" charset="0"/>
                      </a:rPr>
                      <m:t>𝛿𝜃</m:t>
                    </m:r>
                    <m:r>
                      <a:rPr lang="en-US" altLang="ko-KR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ko-KR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ko-KR" altLang="en-US" sz="1400" i="1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altLang="ko-KR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4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ko-KR" sz="1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</m:oMath>
                </a14:m>
                <a:r>
                  <a:rPr lang="ko-KR" altLang="en-US" sz="1400" dirty="0">
                    <a:latin typeface="+mn-ea"/>
                  </a:rPr>
                  <a:t>  </a:t>
                </a:r>
                <a:r>
                  <a:rPr lang="en-US" altLang="ko-KR" sz="1400" dirty="0">
                    <a:latin typeface="+mn-ea"/>
                  </a:rPr>
                  <a:t>(radian)</a:t>
                </a:r>
              </a:p>
              <a:p>
                <a:pPr latinLnBrk="0">
                  <a:lnSpc>
                    <a:spcPct val="110000"/>
                  </a:lnSpc>
                  <a:spcBef>
                    <a:spcPct val="0"/>
                  </a:spcBef>
                  <a:buNone/>
                </a:pPr>
                <a:endParaRPr lang="en-US" altLang="ko-KR" sz="1400" i="1" dirty="0">
                  <a:latin typeface="+mn-ea"/>
                </a:endParaRPr>
              </a:p>
              <a:p>
                <a:pPr latinLnBrk="0">
                  <a:lnSpc>
                    <a:spcPct val="110000"/>
                  </a:lnSpc>
                  <a:spcBef>
                    <a:spcPct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ko-KR" altLang="en-US" sz="1400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altLang="ko-KR" sz="14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ko-KR" sz="1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ko-KR" altLang="en-US" sz="1400" i="1">
                          <a:latin typeface="Cambria Math" panose="02040503050406030204" pitchFamily="18" charset="0"/>
                        </a:rPr>
                        <m:t>𝛿𝜃</m:t>
                      </m:r>
                      <m:r>
                        <a:rPr lang="en-US" altLang="ko-KR" sz="1400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ko-KR" sz="1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ko-KR" altLang="en-US" sz="1400" i="1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r>
                        <a:rPr lang="en-US" altLang="ko-KR" sz="1400" i="1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altLang="ko-KR" sz="1400" dirty="0">
                  <a:latin typeface="+mn-ea"/>
                </a:endParaRPr>
              </a:p>
              <a:p>
                <a:pPr latinLnBrk="0">
                  <a:lnSpc>
                    <a:spcPct val="110000"/>
                  </a:lnSpc>
                  <a:spcBef>
                    <a:spcPct val="0"/>
                  </a:spcBef>
                  <a:buNone/>
                </a:pPr>
                <a:endParaRPr lang="en-GB" altLang="ko-KR" sz="1400" dirty="0">
                  <a:solidFill>
                    <a:srgbClr val="000000"/>
                  </a:solidFill>
                  <a:latin typeface="+mn-ea"/>
                </a:endParaRPr>
              </a:p>
              <a:p>
                <a:pPr latinLnBrk="0">
                  <a:lnSpc>
                    <a:spcPct val="110000"/>
                  </a:lnSpc>
                  <a:spcBef>
                    <a:spcPct val="0"/>
                  </a:spcBef>
                  <a:buNone/>
                </a:pPr>
                <a:r>
                  <a:rPr lang="en-GB" altLang="ko-KR" sz="1400" dirty="0">
                    <a:solidFill>
                      <a:srgbClr val="000000"/>
                    </a:solidFill>
                    <a:latin typeface="+mn-ea"/>
                  </a:rPr>
                  <a:t> </a:t>
                </a:r>
                <a:r>
                  <a:rPr lang="ko-KR" altLang="en-US" sz="1400" dirty="0">
                    <a:solidFill>
                      <a:srgbClr val="000000"/>
                    </a:solidFill>
                    <a:latin typeface="+mn-ea"/>
                  </a:rPr>
                  <a:t>여기서</a:t>
                </a:r>
                <a:r>
                  <a:rPr lang="en-US" altLang="ko-KR" sz="1400" dirty="0">
                    <a:solidFill>
                      <a:srgbClr val="000000"/>
                    </a:solidFill>
                    <a:latin typeface="+mn-ea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ko-KR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ko-KR" alt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는</m:t>
                    </m:r>
                  </m:oMath>
                </a14:m>
                <a:r>
                  <a:rPr lang="en-GB" altLang="ko-KR" sz="1400" dirty="0">
                    <a:solidFill>
                      <a:srgbClr val="000000"/>
                    </a:solidFill>
                    <a:latin typeface="+mn-ea"/>
                  </a:rPr>
                  <a:t> synthetic aperture (length</a:t>
                </a:r>
                <a:r>
                  <a:rPr lang="en-GB" altLang="ko-KR" sz="1400" dirty="0" smtClean="0">
                    <a:solidFill>
                      <a:srgbClr val="000000"/>
                    </a:solidFill>
                    <a:latin typeface="+mn-ea"/>
                  </a:rPr>
                  <a:t>)</a:t>
                </a:r>
                <a:r>
                  <a:rPr lang="ko-KR" altLang="en-US" sz="1400" dirty="0" smtClean="0">
                    <a:solidFill>
                      <a:srgbClr val="000000"/>
                    </a:solidFill>
                    <a:latin typeface="+mn-ea"/>
                  </a:rPr>
                  <a:t>로서</a:t>
                </a:r>
                <a:r>
                  <a:rPr lang="en-US" altLang="ko-KR" sz="1400" dirty="0" smtClean="0">
                    <a:solidFill>
                      <a:srgbClr val="000000"/>
                    </a:solidFill>
                    <a:latin typeface="+mn-ea"/>
                  </a:rPr>
                  <a:t>, Strip mode</a:t>
                </a:r>
                <a:r>
                  <a:rPr lang="ko-KR" altLang="en-US" sz="1400" dirty="0" smtClean="0">
                    <a:solidFill>
                      <a:srgbClr val="000000"/>
                    </a:solidFill>
                    <a:latin typeface="+mn-ea"/>
                  </a:rPr>
                  <a:t>에서는 빔의</a:t>
                </a:r>
                <a:r>
                  <a:rPr lang="en-US" altLang="ko-KR" sz="1400" dirty="0" smtClean="0">
                    <a:solidFill>
                      <a:srgbClr val="000000"/>
                    </a:solidFill>
                    <a:latin typeface="+mn-ea"/>
                  </a:rPr>
                  <a:t> </a:t>
                </a:r>
                <a:r>
                  <a:rPr lang="ko-KR" altLang="en-US" sz="1400" smtClean="0">
                    <a:solidFill>
                      <a:srgbClr val="000000"/>
                    </a:solidFill>
                    <a:latin typeface="+mn-ea"/>
                  </a:rPr>
                  <a:t>폭과 </a:t>
                </a:r>
                <a:r>
                  <a:rPr lang="ko-KR" altLang="en-US" sz="1400" dirty="0" smtClean="0">
                    <a:solidFill>
                      <a:srgbClr val="000000"/>
                    </a:solidFill>
                    <a:latin typeface="+mn-ea"/>
                  </a:rPr>
                  <a:t>일치</a:t>
                </a:r>
                <a:endParaRPr lang="en-GB" altLang="ko-KR" sz="1400" dirty="0">
                  <a:solidFill>
                    <a:srgbClr val="000000"/>
                  </a:solidFill>
                  <a:latin typeface="+mn-ea"/>
                </a:endParaRPr>
              </a:p>
              <a:p>
                <a:pPr latinLnBrk="0">
                  <a:lnSpc>
                    <a:spcPct val="110000"/>
                  </a:lnSpc>
                  <a:spcBef>
                    <a:spcPct val="0"/>
                  </a:spcBef>
                  <a:buNone/>
                </a:pPr>
                <a:endParaRPr lang="en-GB" altLang="ko-KR" sz="1400" dirty="0">
                  <a:solidFill>
                    <a:srgbClr val="000000"/>
                  </a:solidFill>
                  <a:latin typeface="+mn-ea"/>
                </a:endParaRPr>
              </a:p>
              <a:p>
                <a:pPr latinLnBrk="0">
                  <a:lnSpc>
                    <a:spcPct val="110000"/>
                  </a:lnSpc>
                  <a:spcBef>
                    <a:spcPct val="0"/>
                  </a:spcBef>
                  <a:buNone/>
                </a:pPr>
                <a:r>
                  <a:rPr lang="en-GB" altLang="ko-KR" sz="1400" dirty="0">
                    <a:solidFill>
                      <a:srgbClr val="000000"/>
                    </a:solidFill>
                    <a:latin typeface="+mn-ea"/>
                  </a:rPr>
                  <a:t>  Strip Mode: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ko-KR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ko-KR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ko-KR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altLang="ko-KR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ko-KR" alt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ko-KR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r>
                          <a:rPr lang="en-US" altLang="ko-KR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r>
                  <a:rPr lang="en-GB" altLang="ko-KR" sz="1400" dirty="0" smtClean="0">
                    <a:solidFill>
                      <a:srgbClr val="000000"/>
                    </a:solidFill>
                    <a:latin typeface="+mn-ea"/>
                  </a:rPr>
                  <a:t>, </a:t>
                </a:r>
                <a:r>
                  <a:rPr lang="ko-KR" altLang="en-US" sz="1400" dirty="0" smtClean="0">
                    <a:solidFill>
                      <a:srgbClr val="000000"/>
                    </a:solidFill>
                    <a:latin typeface="+mn-ea"/>
                  </a:rPr>
                  <a:t>따</a:t>
                </a:r>
                <a14:m>
                  <m:oMath xmlns:m="http://schemas.openxmlformats.org/officeDocument/2006/math">
                    <m:r>
                      <a:rPr lang="ko-KR" altLang="en-US" sz="140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라</m:t>
                    </m:r>
                    <m:r>
                      <a:rPr lang="ko-KR" altLang="en-US" sz="14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서</m:t>
                    </m:r>
                    <m:r>
                      <a:rPr lang="en-US" altLang="ko-KR" sz="1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ko-KR" altLang="en-US" sz="1400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altLang="ko-KR" sz="14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ko-KR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altLang="ko-KR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GB" altLang="ko-KR" sz="1400" i="1" dirty="0" smtClean="0">
                  <a:solidFill>
                    <a:srgbClr val="000000"/>
                  </a:solidFill>
                  <a:latin typeface="+mn-ea"/>
                </a:endParaRPr>
              </a:p>
              <a:p>
                <a:pPr latinLnBrk="0">
                  <a:lnSpc>
                    <a:spcPct val="110000"/>
                  </a:lnSpc>
                  <a:spcBef>
                    <a:spcPct val="0"/>
                  </a:spcBef>
                  <a:buNone/>
                </a:pPr>
                <a:r>
                  <a:rPr lang="en-GB" altLang="ko-KR" sz="1400" dirty="0" smtClean="0">
                    <a:solidFill>
                      <a:srgbClr val="000000"/>
                    </a:solidFill>
                    <a:latin typeface="+mn-ea"/>
                  </a:rPr>
                  <a:t>  </a:t>
                </a:r>
                <a:r>
                  <a:rPr lang="en-GB" altLang="ko-KR" sz="1400" dirty="0">
                    <a:solidFill>
                      <a:srgbClr val="000000"/>
                    </a:solidFill>
                    <a:latin typeface="+mn-ea"/>
                  </a:rPr>
                  <a:t>Spot Mode: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ko-KR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ko-KR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ko-KR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f>
                      <m:fPr>
                        <m:type m:val="lin"/>
                        <m:ctrlPr>
                          <a:rPr lang="en-US" altLang="ko-KR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ko-KR" alt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ko-KR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r>
                          <a:rPr lang="en-US" altLang="ko-KR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r>
                  <a:rPr lang="en-GB" altLang="ko-KR" sz="1400" dirty="0">
                    <a:solidFill>
                      <a:srgbClr val="000000"/>
                    </a:solidFill>
                    <a:latin typeface="+mn-ea"/>
                  </a:rPr>
                  <a:t>, </a:t>
                </a:r>
                <a:r>
                  <a:rPr lang="ko-KR" altLang="en-US" sz="1400" dirty="0">
                    <a:solidFill>
                      <a:srgbClr val="000000"/>
                    </a:solidFill>
                    <a:latin typeface="+mn-ea"/>
                  </a:rPr>
                  <a:t>따</a:t>
                </a:r>
                <a14:m>
                  <m:oMath xmlns:m="http://schemas.openxmlformats.org/officeDocument/2006/math">
                    <m:r>
                      <a:rPr lang="ko-KR" altLang="en-US" sz="14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라서</m:t>
                    </m:r>
                    <m:r>
                      <a:rPr lang="en-US" altLang="ko-KR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ko-KR" altLang="en-US" sz="1400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altLang="ko-KR" sz="14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type m:val="lin"/>
                        <m:ctrlPr>
                          <a:rPr lang="en-US" altLang="ko-KR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GB" altLang="ko-KR" sz="1400" dirty="0">
                  <a:solidFill>
                    <a:srgbClr val="000000"/>
                  </a:solidFill>
                  <a:latin typeface="+mn-ea"/>
                </a:endParaRPr>
              </a:p>
              <a:p>
                <a:pPr latinLnBrk="0">
                  <a:lnSpc>
                    <a:spcPct val="110000"/>
                  </a:lnSpc>
                  <a:spcBef>
                    <a:spcPct val="0"/>
                  </a:spcBef>
                  <a:buNone/>
                </a:pPr>
                <a:r>
                  <a:rPr lang="en-GB" altLang="ko-KR" sz="1400" dirty="0">
                    <a:solidFill>
                      <a:srgbClr val="000000"/>
                    </a:solidFill>
                    <a:latin typeface="+mn-ea"/>
                  </a:rPr>
                  <a:t>  Scan Mode: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ko-KR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ko-KR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ko-KR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type m:val="lin"/>
                        <m:ctrlPr>
                          <a:rPr lang="en-US" altLang="ko-KR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ko-KR" alt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ko-KR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r>
                          <a:rPr lang="en-US" altLang="ko-KR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r>
                  <a:rPr lang="en-GB" altLang="ko-KR" sz="1400" dirty="0">
                    <a:solidFill>
                      <a:srgbClr val="000000"/>
                    </a:solidFill>
                    <a:latin typeface="+mn-ea"/>
                  </a:rPr>
                  <a:t>, </a:t>
                </a:r>
                <a:r>
                  <a:rPr lang="ko-KR" altLang="en-US" sz="1400" dirty="0">
                    <a:solidFill>
                      <a:srgbClr val="000000"/>
                    </a:solidFill>
                    <a:latin typeface="+mn-ea"/>
                  </a:rPr>
                  <a:t>따</a:t>
                </a:r>
                <a14:m>
                  <m:oMath xmlns:m="http://schemas.openxmlformats.org/officeDocument/2006/math">
                    <m:r>
                      <a:rPr lang="ko-KR" altLang="en-US" sz="14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라서</m:t>
                    </m:r>
                    <m:r>
                      <a:rPr lang="en-US" altLang="ko-KR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ko-KR" altLang="en-US" sz="1400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altLang="ko-KR" sz="14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&gt;</m:t>
                    </m:r>
                    <m:f>
                      <m:fPr>
                        <m:type m:val="lin"/>
                        <m:ctrlPr>
                          <a:rPr lang="en-US" altLang="ko-KR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GB" altLang="ko-KR" sz="1400" dirty="0" smtClean="0">
                  <a:solidFill>
                    <a:srgbClr val="000000"/>
                  </a:solidFill>
                  <a:latin typeface="+mn-ea"/>
                </a:endParaRPr>
              </a:p>
              <a:p>
                <a:pPr latinLnBrk="0">
                  <a:lnSpc>
                    <a:spcPct val="110000"/>
                  </a:lnSpc>
                  <a:spcBef>
                    <a:spcPct val="0"/>
                  </a:spcBef>
                  <a:buNone/>
                </a:pPr>
                <a:endParaRPr lang="en-GB" altLang="ko-KR" sz="1400" dirty="0">
                  <a:solidFill>
                    <a:srgbClr val="000000"/>
                  </a:solidFill>
                  <a:latin typeface="+mn-ea"/>
                </a:endParaRPr>
              </a:p>
              <a:p>
                <a:pPr latinLnBrk="0">
                  <a:lnSpc>
                    <a:spcPct val="110000"/>
                  </a:lnSpc>
                  <a:spcBef>
                    <a:spcPct val="0"/>
                  </a:spcBef>
                </a:pPr>
                <a:r>
                  <a:rPr lang="ko-KR" altLang="en-US" sz="1400" dirty="0" smtClean="0">
                    <a:solidFill>
                      <a:srgbClr val="000000"/>
                    </a:solidFill>
                    <a:latin typeface="+mn-ea"/>
                  </a:rPr>
                  <a:t>합성구경은 여러 위치에 있는 안테나 신호를 후처리 방식으로 합성하여 구성</a:t>
                </a:r>
                <a:r>
                  <a:rPr lang="en-GB" altLang="ko-KR" sz="1400" dirty="0" smtClean="0">
                    <a:solidFill>
                      <a:srgbClr val="000000"/>
                    </a:solidFill>
                    <a:latin typeface="+mn-ea"/>
                  </a:rPr>
                  <a:t> </a:t>
                </a:r>
              </a:p>
              <a:p>
                <a:pPr latinLnBrk="0">
                  <a:lnSpc>
                    <a:spcPct val="110000"/>
                  </a:lnSpc>
                  <a:spcBef>
                    <a:spcPct val="0"/>
                  </a:spcBef>
                </a:pPr>
                <a:r>
                  <a:rPr lang="ko-KR" altLang="en-US" sz="1400" dirty="0" smtClean="0">
                    <a:solidFill>
                      <a:srgbClr val="000000"/>
                    </a:solidFill>
                    <a:latin typeface="+mn-ea"/>
                  </a:rPr>
                  <a:t>방위 해상도가 거리에 상관없기 때문에 인공위성에서도 고해상도 가능 </a:t>
                </a:r>
                <a:r>
                  <a:rPr lang="en-US" altLang="ko-KR" sz="1400" dirty="0" smtClean="0">
                    <a:solidFill>
                      <a:srgbClr val="000000"/>
                    </a:solidFill>
                    <a:latin typeface="+mn-ea"/>
                  </a:rPr>
                  <a:t>(ERS-1</a:t>
                </a:r>
                <a:r>
                  <a:rPr lang="ko-KR" altLang="en-US" sz="1400" dirty="0" smtClean="0">
                    <a:solidFill>
                      <a:srgbClr val="000000"/>
                    </a:solidFill>
                    <a:latin typeface="+mn-ea"/>
                  </a:rPr>
                  <a:t>의 경우 </a:t>
                </a:r>
                <a:r>
                  <a:rPr lang="en-US" altLang="ko-KR" sz="1400" dirty="0" smtClean="0">
                    <a:solidFill>
                      <a:srgbClr val="000000"/>
                    </a:solidFill>
                    <a:latin typeface="+mn-ea"/>
                  </a:rPr>
                  <a:t>5 m </a:t>
                </a:r>
                <a:r>
                  <a:rPr lang="ko-KR" altLang="en-US" sz="1400" dirty="0" smtClean="0">
                    <a:solidFill>
                      <a:srgbClr val="000000"/>
                    </a:solidFill>
                    <a:latin typeface="+mn-ea"/>
                  </a:rPr>
                  <a:t>방위 해상도</a:t>
                </a:r>
                <a:r>
                  <a:rPr lang="en-US" altLang="ko-KR" sz="1400" dirty="0" smtClean="0">
                    <a:solidFill>
                      <a:srgbClr val="000000"/>
                    </a:solidFill>
                    <a:latin typeface="+mn-ea"/>
                  </a:rPr>
                  <a:t>)</a:t>
                </a:r>
                <a:endParaRPr lang="en-GB" altLang="ko-KR" sz="1400" dirty="0">
                  <a:solidFill>
                    <a:srgbClr val="000000"/>
                  </a:solidFill>
                  <a:latin typeface="+mn-ea"/>
                </a:endParaRPr>
              </a:p>
              <a:p>
                <a:pPr latinLnBrk="0">
                  <a:lnSpc>
                    <a:spcPct val="110000"/>
                  </a:lnSpc>
                  <a:spcBef>
                    <a:spcPct val="0"/>
                  </a:spcBef>
                </a:pPr>
                <a:r>
                  <a:rPr lang="ko-KR" altLang="en-US" sz="1400" dirty="0" smtClean="0">
                    <a:solidFill>
                      <a:srgbClr val="000000"/>
                    </a:solidFill>
                    <a:latin typeface="+mn-ea"/>
                  </a:rPr>
                  <a:t>안테나 크기 </a:t>
                </a:r>
                <a:r>
                  <a:rPr lang="en-US" altLang="ko-KR" sz="1400" dirty="0" smtClean="0">
                    <a:solidFill>
                      <a:srgbClr val="000000"/>
                    </a:solidFill>
                    <a:latin typeface="+mn-ea"/>
                  </a:rPr>
                  <a:t>(</a:t>
                </a:r>
                <a:r>
                  <a:rPr lang="en-GB" altLang="ko-KR" sz="1400" dirty="0" smtClean="0">
                    <a:solidFill>
                      <a:srgbClr val="000000"/>
                    </a:solidFill>
                    <a:latin typeface="+mn-ea"/>
                  </a:rPr>
                  <a:t>L)</a:t>
                </a:r>
                <a:r>
                  <a:rPr lang="ko-KR" altLang="en-US" sz="1400" dirty="0" smtClean="0">
                    <a:solidFill>
                      <a:srgbClr val="000000"/>
                    </a:solidFill>
                    <a:latin typeface="+mn-ea"/>
                  </a:rPr>
                  <a:t>가 작을 수록 해상도가 좋아지지만</a:t>
                </a:r>
                <a:r>
                  <a:rPr lang="en-US" altLang="ko-KR" sz="1400" dirty="0" smtClean="0">
                    <a:solidFill>
                      <a:srgbClr val="000000"/>
                    </a:solidFill>
                    <a:latin typeface="+mn-ea"/>
                  </a:rPr>
                  <a:t>, </a:t>
                </a:r>
                <a:r>
                  <a:rPr lang="ko-KR" altLang="en-US" sz="1400" dirty="0" err="1" smtClean="0">
                    <a:solidFill>
                      <a:srgbClr val="000000"/>
                    </a:solidFill>
                    <a:latin typeface="+mn-ea"/>
                  </a:rPr>
                  <a:t>신호대잡음비</a:t>
                </a:r>
                <a:r>
                  <a:rPr lang="en-US" altLang="ko-KR" sz="1400" dirty="0" smtClean="0">
                    <a:solidFill>
                      <a:srgbClr val="000000"/>
                    </a:solidFill>
                    <a:latin typeface="+mn-ea"/>
                  </a:rPr>
                  <a:t>(SNR, Signal to Noise Ratio) </a:t>
                </a:r>
                <a:r>
                  <a:rPr lang="ko-KR" altLang="en-US" sz="1400" dirty="0" smtClean="0">
                    <a:solidFill>
                      <a:srgbClr val="000000"/>
                    </a:solidFill>
                    <a:latin typeface="+mn-ea"/>
                  </a:rPr>
                  <a:t>때문에 어느 정도 크기는 되어야 함</a:t>
                </a:r>
                <a:r>
                  <a:rPr lang="en-US" altLang="ko-KR" sz="1400" dirty="0" smtClean="0">
                    <a:solidFill>
                      <a:srgbClr val="000000"/>
                    </a:solidFill>
                    <a:latin typeface="+mn-ea"/>
                  </a:rPr>
                  <a:t>.</a:t>
                </a:r>
                <a:endParaRPr lang="en-GB" altLang="ko-KR" sz="1400" dirty="0">
                  <a:solidFill>
                    <a:srgbClr val="000000"/>
                  </a:solidFill>
                  <a:latin typeface="+mn-ea"/>
                </a:endParaRPr>
              </a:p>
              <a:p>
                <a:pPr lvl="2" latinLnBrk="0">
                  <a:spcBef>
                    <a:spcPct val="0"/>
                  </a:spcBef>
                  <a:buNone/>
                </a:pPr>
                <a:r>
                  <a:rPr lang="en-GB" altLang="ko-KR" sz="2400" dirty="0">
                    <a:solidFill>
                      <a:srgbClr val="000000"/>
                    </a:solidFill>
                    <a:latin typeface="Tahoma" pitchFamily="34" charset="0"/>
                  </a:rPr>
                  <a:t>		</a:t>
                </a:r>
              </a:p>
              <a:p>
                <a:endParaRPr lang="ko-KR" altLang="en-US" dirty="0"/>
              </a:p>
            </p:txBody>
          </p:sp>
        </mc:Choice>
        <mc:Fallback xmlns="">
          <p:sp>
            <p:nvSpPr>
              <p:cNvPr id="2" name="내용 개체 틀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0">
                <a:blip r:embed="rId2"/>
                <a:stretch>
                  <a:fillRect t="-5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2000" dirty="0" err="1" smtClean="0"/>
              <a:t>합성구경레이다</a:t>
            </a:r>
            <a:r>
              <a:rPr lang="en-US" altLang="ko-KR" sz="2000" dirty="0" smtClean="0"/>
              <a:t>(Synthetic Aperture Radar)</a:t>
            </a:r>
            <a:r>
              <a:rPr lang="ko-KR" altLang="en-US" sz="2000" dirty="0" smtClean="0"/>
              <a:t>의 방위 해상도</a:t>
            </a:r>
            <a:endParaRPr lang="ko-KR" altLang="en-US" sz="2000" dirty="0"/>
          </a:p>
        </p:txBody>
      </p:sp>
      <p:grpSp>
        <p:nvGrpSpPr>
          <p:cNvPr id="5" name="Group 6"/>
          <p:cNvGrpSpPr>
            <a:grpSpLocks noChangeAspect="1"/>
          </p:cNvGrpSpPr>
          <p:nvPr/>
        </p:nvGrpSpPr>
        <p:grpSpPr bwMode="auto">
          <a:xfrm>
            <a:off x="4837170" y="2035056"/>
            <a:ext cx="3846072" cy="3404203"/>
            <a:chOff x="2492" y="1163"/>
            <a:chExt cx="3177" cy="2812"/>
          </a:xfrm>
        </p:grpSpPr>
        <p:sp>
          <p:nvSpPr>
            <p:cNvPr id="6" name="Oval 7"/>
            <p:cNvSpPr>
              <a:spLocks noChangeArrowheads="1"/>
            </p:cNvSpPr>
            <p:nvPr/>
          </p:nvSpPr>
          <p:spPr bwMode="auto">
            <a:xfrm rot="1121478">
              <a:off x="3243" y="2886"/>
              <a:ext cx="1996" cy="63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7" name="Oval 8"/>
            <p:cNvSpPr>
              <a:spLocks noChangeArrowheads="1"/>
            </p:cNvSpPr>
            <p:nvPr/>
          </p:nvSpPr>
          <p:spPr bwMode="auto">
            <a:xfrm rot="1121478">
              <a:off x="3334" y="2795"/>
              <a:ext cx="1996" cy="63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8" name="Oval 9"/>
            <p:cNvSpPr>
              <a:spLocks noChangeArrowheads="1"/>
            </p:cNvSpPr>
            <p:nvPr/>
          </p:nvSpPr>
          <p:spPr bwMode="auto">
            <a:xfrm rot="1121478">
              <a:off x="3424" y="2704"/>
              <a:ext cx="1996" cy="63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 rot="19338593" flipV="1">
              <a:off x="2573" y="1174"/>
              <a:ext cx="1082" cy="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 rot="19338593" flipV="1">
              <a:off x="3055" y="1163"/>
              <a:ext cx="141" cy="4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1" name="Oval 12"/>
            <p:cNvSpPr>
              <a:spLocks noChangeArrowheads="1"/>
            </p:cNvSpPr>
            <p:nvPr/>
          </p:nvSpPr>
          <p:spPr bwMode="auto">
            <a:xfrm rot="1121478">
              <a:off x="3512" y="2632"/>
              <a:ext cx="1996" cy="63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>
              <a:off x="3152" y="1207"/>
              <a:ext cx="1633" cy="14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 flipV="1">
              <a:off x="2492" y="2063"/>
              <a:ext cx="1723" cy="14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 flipV="1">
              <a:off x="4649" y="3113"/>
              <a:ext cx="1020" cy="8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15" name="Oval 16"/>
            <p:cNvSpPr>
              <a:spLocks noChangeArrowheads="1"/>
            </p:cNvSpPr>
            <p:nvPr/>
          </p:nvSpPr>
          <p:spPr bwMode="auto">
            <a:xfrm rot="1186030">
              <a:off x="3515" y="2931"/>
              <a:ext cx="1996" cy="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6" name="Arc 17"/>
            <p:cNvSpPr>
              <a:spLocks/>
            </p:cNvSpPr>
            <p:nvPr/>
          </p:nvSpPr>
          <p:spPr bwMode="auto">
            <a:xfrm rot="3837347">
              <a:off x="4044" y="2612"/>
              <a:ext cx="363" cy="489"/>
            </a:xfrm>
            <a:custGeom>
              <a:avLst/>
              <a:gdLst>
                <a:gd name="T0" fmla="*/ 0 w 21600"/>
                <a:gd name="T1" fmla="*/ 0 h 25914"/>
                <a:gd name="T2" fmla="*/ 0 w 21600"/>
                <a:gd name="T3" fmla="*/ 0 h 25914"/>
                <a:gd name="T4" fmla="*/ 0 w 21600"/>
                <a:gd name="T5" fmla="*/ 0 h 25914"/>
                <a:gd name="T6" fmla="*/ 0 60000 65536"/>
                <a:gd name="T7" fmla="*/ 0 60000 65536"/>
                <a:gd name="T8" fmla="*/ 0 60000 65536"/>
                <a:gd name="T9" fmla="*/ 0 w 21600"/>
                <a:gd name="T10" fmla="*/ 0 h 25914"/>
                <a:gd name="T11" fmla="*/ 21600 w 21600"/>
                <a:gd name="T12" fmla="*/ 25914 h 259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5914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3048"/>
                    <a:pt x="21454" y="24494"/>
                    <a:pt x="21164" y="25913"/>
                  </a:cubicBezTo>
                </a:path>
                <a:path w="21600" h="25914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3048"/>
                    <a:pt x="21454" y="24494"/>
                    <a:pt x="21164" y="25913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7" name="Arc 18"/>
            <p:cNvSpPr>
              <a:spLocks/>
            </p:cNvSpPr>
            <p:nvPr/>
          </p:nvSpPr>
          <p:spPr bwMode="auto">
            <a:xfrm rot="4049285">
              <a:off x="4064" y="2634"/>
              <a:ext cx="399" cy="473"/>
            </a:xfrm>
            <a:custGeom>
              <a:avLst/>
              <a:gdLst>
                <a:gd name="T0" fmla="*/ 0 w 23732"/>
                <a:gd name="T1" fmla="*/ 0 h 25047"/>
                <a:gd name="T2" fmla="*/ 0 w 23732"/>
                <a:gd name="T3" fmla="*/ 0 h 25047"/>
                <a:gd name="T4" fmla="*/ 0 w 23732"/>
                <a:gd name="T5" fmla="*/ 0 h 25047"/>
                <a:gd name="T6" fmla="*/ 0 60000 65536"/>
                <a:gd name="T7" fmla="*/ 0 60000 65536"/>
                <a:gd name="T8" fmla="*/ 0 60000 65536"/>
                <a:gd name="T9" fmla="*/ 0 w 23732"/>
                <a:gd name="T10" fmla="*/ 0 h 25047"/>
                <a:gd name="T11" fmla="*/ 23732 w 23732"/>
                <a:gd name="T12" fmla="*/ 25047 h 2504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732" h="25047" fill="none" extrusionOk="0">
                  <a:moveTo>
                    <a:pt x="0" y="105"/>
                  </a:moveTo>
                  <a:cubicBezTo>
                    <a:pt x="708" y="35"/>
                    <a:pt x="1420" y="-1"/>
                    <a:pt x="2132" y="0"/>
                  </a:cubicBezTo>
                  <a:cubicBezTo>
                    <a:pt x="14061" y="0"/>
                    <a:pt x="23732" y="9670"/>
                    <a:pt x="23732" y="21600"/>
                  </a:cubicBezTo>
                  <a:cubicBezTo>
                    <a:pt x="23732" y="22754"/>
                    <a:pt x="23639" y="23907"/>
                    <a:pt x="23455" y="25047"/>
                  </a:cubicBezTo>
                </a:path>
                <a:path w="23732" h="25047" stroke="0" extrusionOk="0">
                  <a:moveTo>
                    <a:pt x="0" y="105"/>
                  </a:moveTo>
                  <a:cubicBezTo>
                    <a:pt x="708" y="35"/>
                    <a:pt x="1420" y="-1"/>
                    <a:pt x="2132" y="0"/>
                  </a:cubicBezTo>
                  <a:cubicBezTo>
                    <a:pt x="14061" y="0"/>
                    <a:pt x="23732" y="9670"/>
                    <a:pt x="23732" y="21600"/>
                  </a:cubicBezTo>
                  <a:cubicBezTo>
                    <a:pt x="23732" y="22754"/>
                    <a:pt x="23639" y="23907"/>
                    <a:pt x="23455" y="25047"/>
                  </a:cubicBezTo>
                  <a:lnTo>
                    <a:pt x="2132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8" name="Line 19"/>
            <p:cNvSpPr>
              <a:spLocks noChangeShapeType="1"/>
            </p:cNvSpPr>
            <p:nvPr/>
          </p:nvSpPr>
          <p:spPr bwMode="auto">
            <a:xfrm flipH="1" flipV="1">
              <a:off x="3152" y="1207"/>
              <a:ext cx="1180" cy="19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902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2214034" y="584200"/>
            <a:ext cx="4152900" cy="32601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0433" tIns="39511" rIns="80433" bIns="39511">
            <a:spAutoFit/>
          </a:bodyPr>
          <a:lstStyle/>
          <a:p>
            <a:r>
              <a:rPr lang="en-US" altLang="ko-KR" sz="1600">
                <a:ea typeface="굴림" panose="020B0600000101010101" pitchFamily="50" charset="-127"/>
              </a:rPr>
              <a:t>Optical Image Correlation</a:t>
            </a:r>
          </a:p>
        </p:txBody>
      </p:sp>
      <p:pic>
        <p:nvPicPr>
          <p:cNvPr id="71683" name="Picture 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7" y="1278466"/>
            <a:ext cx="7247467" cy="47766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802191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/>
          <p:cNvSpPr txBox="1">
            <a:spLocks noGrp="1"/>
          </p:cNvSpPr>
          <p:nvPr/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 eaLnBrk="0" latinLnBrk="0" hangingPunct="0">
              <a:lnSpc>
                <a:spcPct val="80000"/>
              </a:lnSpc>
              <a:defRPr/>
            </a:pPr>
            <a:fld id="{A37885E4-212B-4D9F-8493-0EC829F99A23}" type="slidenum">
              <a:rPr lang="en-US" altLang="ko-KR" sz="1200" b="1">
                <a:solidFill>
                  <a:srgbClr val="00CC66"/>
                </a:solidFill>
                <a:latin typeface="+mn-lt"/>
                <a:ea typeface="돋움" pitchFamily="50" charset="-127"/>
              </a:rPr>
              <a:pPr algn="r" eaLnBrk="0" latinLnBrk="0" hangingPunct="0">
                <a:lnSpc>
                  <a:spcPct val="80000"/>
                </a:lnSpc>
                <a:defRPr/>
              </a:pPr>
              <a:t>23</a:t>
            </a:fld>
            <a:endParaRPr lang="en-US" altLang="ko-KR" sz="1200" b="1" dirty="0">
              <a:solidFill>
                <a:srgbClr val="00CC66"/>
              </a:solidFill>
              <a:latin typeface="+mn-lt"/>
              <a:ea typeface="돋움" pitchFamily="50" charset="-127"/>
            </a:endParaRPr>
          </a:p>
        </p:txBody>
      </p:sp>
      <p:sp>
        <p:nvSpPr>
          <p:cNvPr id="1029" name="Rectangle 2"/>
          <p:cNvSpPr txBox="1">
            <a:spLocks noChangeArrowheads="1"/>
          </p:cNvSpPr>
          <p:nvPr/>
        </p:nvSpPr>
        <p:spPr bwMode="auto">
          <a:xfrm>
            <a:off x="1189038" y="120650"/>
            <a:ext cx="67056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en-US" altLang="ko-KR" b="1" dirty="0" smtClean="0">
                <a:solidFill>
                  <a:schemeClr val="tx2"/>
                </a:solidFill>
                <a:latin typeface="Arial" pitchFamily="34" charset="0"/>
              </a:rPr>
              <a:t>Digital Image Focusing : SAR Range </a:t>
            </a:r>
            <a:r>
              <a:rPr lang="en-US" altLang="ko-KR" b="1" dirty="0">
                <a:solidFill>
                  <a:schemeClr val="tx2"/>
                </a:solidFill>
                <a:latin typeface="Arial" pitchFamily="34" charset="0"/>
              </a:rPr>
              <a:t>Compression</a:t>
            </a:r>
          </a:p>
        </p:txBody>
      </p:sp>
      <p:pic>
        <p:nvPicPr>
          <p:cNvPr id="1030" name="Picture 17" descr="chir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2124075"/>
            <a:ext cx="2676525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19" descr="autocorrel_func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0325" y="1912938"/>
            <a:ext cx="3540125" cy="215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Text Box 22"/>
          <p:cNvSpPr txBox="1">
            <a:spLocks noChangeArrowheads="1"/>
          </p:cNvSpPr>
          <p:nvPr/>
        </p:nvSpPr>
        <p:spPr bwMode="auto">
          <a:xfrm>
            <a:off x="4564063" y="4384675"/>
            <a:ext cx="4114800" cy="167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defTabSz="846138">
              <a:spcBef>
                <a:spcPct val="5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</a:pPr>
            <a:r>
              <a:rPr lang="en-GB" altLang="ko-KR" sz="1400" dirty="0">
                <a:latin typeface="Tahoma" pitchFamily="34" charset="0"/>
                <a:sym typeface="Symbol" pitchFamily="18" charset="2"/>
              </a:rPr>
              <a:t>For ERS-1/2,</a:t>
            </a:r>
          </a:p>
          <a:p>
            <a:pPr defTabSz="846138">
              <a:spcBef>
                <a:spcPct val="50000"/>
              </a:spcBef>
              <a:buClr>
                <a:schemeClr val="accent1"/>
              </a:buClr>
              <a:buSzPct val="75000"/>
              <a:buFont typeface="Wingdings" pitchFamily="2" charset="2"/>
              <a:buChar char="£"/>
            </a:pPr>
            <a:r>
              <a:rPr lang="en-GB" altLang="ko-KR" sz="1200" dirty="0">
                <a:latin typeface="Tahoma" pitchFamily="34" charset="0"/>
              </a:rPr>
              <a:t> Pulse duration (T): 37.1 </a:t>
            </a:r>
            <a:r>
              <a:rPr lang="en-GB" altLang="ko-KR" sz="1200" dirty="0">
                <a:latin typeface="Tahoma" pitchFamily="34" charset="0"/>
                <a:sym typeface="Symbol" pitchFamily="18" charset="2"/>
              </a:rPr>
              <a:t>s </a:t>
            </a:r>
          </a:p>
          <a:p>
            <a:pPr defTabSz="846138">
              <a:spcBef>
                <a:spcPct val="50000"/>
              </a:spcBef>
              <a:buClr>
                <a:schemeClr val="accent1"/>
              </a:buClr>
              <a:buSzPct val="75000"/>
              <a:buFont typeface="Wingdings" pitchFamily="2" charset="2"/>
              <a:buChar char="£"/>
            </a:pPr>
            <a:r>
              <a:rPr lang="en-GB" altLang="ko-KR" sz="1200" dirty="0">
                <a:latin typeface="Tahoma" pitchFamily="34" charset="0"/>
                <a:sym typeface="Symbol" pitchFamily="18" charset="2"/>
              </a:rPr>
              <a:t> Bandwidth : 15.5 MHz</a:t>
            </a:r>
          </a:p>
          <a:p>
            <a:pPr defTabSz="846138">
              <a:spcBef>
                <a:spcPct val="50000"/>
              </a:spcBef>
              <a:buClr>
                <a:schemeClr val="accent1"/>
              </a:buClr>
              <a:buSzPct val="75000"/>
              <a:buFont typeface="Wingdings" pitchFamily="2" charset="2"/>
              <a:buChar char="£"/>
            </a:pPr>
            <a:r>
              <a:rPr lang="en-GB" altLang="ko-KR" sz="1200" dirty="0">
                <a:latin typeface="Tahoma" pitchFamily="34" charset="0"/>
                <a:sym typeface="Symbol" pitchFamily="18" charset="2"/>
              </a:rPr>
              <a:t> Half power width of autocorrelation function: 0.065 s </a:t>
            </a:r>
          </a:p>
          <a:p>
            <a:pPr defTabSz="846138">
              <a:spcBef>
                <a:spcPct val="50000"/>
              </a:spcBef>
              <a:buClr>
                <a:schemeClr val="accent1"/>
              </a:buClr>
              <a:buSzPct val="75000"/>
              <a:buFont typeface="Wingdings" pitchFamily="2" charset="2"/>
              <a:buChar char="£"/>
            </a:pPr>
            <a:r>
              <a:rPr lang="en-GB" altLang="ko-KR" sz="1200" dirty="0">
                <a:latin typeface="Tahoma" pitchFamily="34" charset="0"/>
                <a:sym typeface="Symbol" pitchFamily="18" charset="2"/>
              </a:rPr>
              <a:t> Pulse Compression Ratio: 575 (ERS-1/2)</a:t>
            </a:r>
          </a:p>
          <a:p>
            <a:pPr defTabSz="846138">
              <a:spcBef>
                <a:spcPct val="50000"/>
              </a:spcBef>
              <a:buClr>
                <a:schemeClr val="accent1"/>
              </a:buClr>
              <a:buSzPct val="75000"/>
              <a:buFont typeface="Wingdings" pitchFamily="2" charset="2"/>
              <a:buChar char="£"/>
            </a:pPr>
            <a:r>
              <a:rPr lang="en-GB" altLang="ko-KR" sz="1200" dirty="0">
                <a:latin typeface="Tahoma" pitchFamily="34" charset="0"/>
                <a:sym typeface="Symbol" pitchFamily="18" charset="2"/>
              </a:rPr>
              <a:t> Ground Range Resolution: 12.5 m</a:t>
            </a:r>
          </a:p>
        </p:txBody>
      </p:sp>
      <p:sp>
        <p:nvSpPr>
          <p:cNvPr id="1033" name="Line 23"/>
          <p:cNvSpPr>
            <a:spLocks noChangeShapeType="1"/>
          </p:cNvSpPr>
          <p:nvPr/>
        </p:nvSpPr>
        <p:spPr bwMode="auto">
          <a:xfrm>
            <a:off x="3311525" y="3284538"/>
            <a:ext cx="1752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8746" tIns="49373" rIns="98746" bIns="49373"/>
          <a:lstStyle/>
          <a:p>
            <a:endParaRPr lang="ko-KR" altLang="en-US"/>
          </a:p>
        </p:txBody>
      </p:sp>
      <p:sp>
        <p:nvSpPr>
          <p:cNvPr id="1034" name="Text Box 24"/>
          <p:cNvSpPr txBox="1">
            <a:spLocks noChangeArrowheads="1"/>
          </p:cNvSpPr>
          <p:nvPr/>
        </p:nvSpPr>
        <p:spPr bwMode="auto">
          <a:xfrm>
            <a:off x="3387725" y="2751138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defTabSz="846138">
              <a:spcBef>
                <a:spcPct val="5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</a:pPr>
            <a:r>
              <a:rPr lang="en-GB" altLang="ko-KR" sz="1400">
                <a:solidFill>
                  <a:srgbClr val="CA1002"/>
                </a:solidFill>
                <a:latin typeface="Tahoma" pitchFamily="34" charset="0"/>
              </a:rPr>
              <a:t>Matched Filtering</a:t>
            </a:r>
          </a:p>
        </p:txBody>
      </p:sp>
      <p:sp>
        <p:nvSpPr>
          <p:cNvPr id="1035" name="Rectangle 26"/>
          <p:cNvSpPr>
            <a:spLocks noChangeArrowheads="1"/>
          </p:cNvSpPr>
          <p:nvPr/>
        </p:nvSpPr>
        <p:spPr bwMode="auto">
          <a:xfrm>
            <a:off x="5216525" y="1531938"/>
            <a:ext cx="30241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 defTabSz="846138">
              <a:spcBef>
                <a:spcPct val="50000"/>
              </a:spcBef>
              <a:buClr>
                <a:schemeClr val="accent1"/>
              </a:buClr>
              <a:buSzPct val="75000"/>
              <a:buFont typeface="Wingdings" pitchFamily="2" charset="2"/>
              <a:buChar char="£"/>
            </a:pPr>
            <a:r>
              <a:rPr lang="en-GB" altLang="ko-KR" sz="1600">
                <a:latin typeface="Tahoma" pitchFamily="34" charset="0"/>
                <a:sym typeface="Symbol" pitchFamily="18" charset="2"/>
              </a:rPr>
              <a:t>Chirp autocorrelation Function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92125" y="1608138"/>
          <a:ext cx="331470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Equation" r:id="rId5" imgW="2412720" imgH="228600" progId="Equation.3">
                  <p:embed/>
                </p:oleObj>
              </mc:Choice>
              <mc:Fallback>
                <p:oleObj name="Equation" r:id="rId5" imgW="24127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125" y="1608138"/>
                        <a:ext cx="3314700" cy="314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6" name="Rectangle 28"/>
          <p:cNvSpPr>
            <a:spLocks noChangeArrowheads="1"/>
          </p:cNvSpPr>
          <p:nvPr/>
        </p:nvSpPr>
        <p:spPr bwMode="auto">
          <a:xfrm>
            <a:off x="1177925" y="1227138"/>
            <a:ext cx="1860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 defTabSz="846138">
              <a:spcBef>
                <a:spcPct val="5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</a:pPr>
            <a:r>
              <a:rPr lang="en-GB" altLang="ko-KR" sz="1600">
                <a:latin typeface="Tahoma" pitchFamily="34" charset="0"/>
                <a:sym typeface="Symbol" pitchFamily="18" charset="2"/>
              </a:rPr>
              <a:t>Linear Chirp Signal</a:t>
            </a:r>
          </a:p>
        </p:txBody>
      </p:sp>
    </p:spTree>
    <p:extLst>
      <p:ext uri="{BB962C8B-B14F-4D97-AF65-F5344CB8AC3E}">
        <p14:creationId xmlns:p14="http://schemas.microsoft.com/office/powerpoint/2010/main" val="417316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/>
          <p:cNvSpPr txBox="1">
            <a:spLocks noGrp="1"/>
          </p:cNvSpPr>
          <p:nvPr/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 eaLnBrk="0" latinLnBrk="0" hangingPunct="0">
              <a:lnSpc>
                <a:spcPct val="80000"/>
              </a:lnSpc>
              <a:defRPr/>
            </a:pPr>
            <a:fld id="{F36DF5F5-9ED3-4B37-94CB-76F29A79ED67}" type="slidenum">
              <a:rPr lang="en-US" altLang="ko-KR" sz="1200" b="1">
                <a:solidFill>
                  <a:srgbClr val="00CC66"/>
                </a:solidFill>
                <a:latin typeface="+mn-lt"/>
                <a:ea typeface="돋움" pitchFamily="50" charset="-127"/>
              </a:rPr>
              <a:pPr algn="r" eaLnBrk="0" latinLnBrk="0" hangingPunct="0">
                <a:lnSpc>
                  <a:spcPct val="80000"/>
                </a:lnSpc>
                <a:defRPr/>
              </a:pPr>
              <a:t>24</a:t>
            </a:fld>
            <a:endParaRPr lang="en-US" altLang="ko-KR" sz="1200" b="1" dirty="0">
              <a:solidFill>
                <a:srgbClr val="00CC66"/>
              </a:solidFill>
              <a:latin typeface="+mn-lt"/>
              <a:ea typeface="돋움" pitchFamily="50" charset="-127"/>
            </a:endParaRPr>
          </a:p>
        </p:txBody>
      </p:sp>
      <p:sp>
        <p:nvSpPr>
          <p:cNvPr id="2057" name="Rectangle 2"/>
          <p:cNvSpPr txBox="1">
            <a:spLocks noChangeArrowheads="1"/>
          </p:cNvSpPr>
          <p:nvPr/>
        </p:nvSpPr>
        <p:spPr bwMode="auto">
          <a:xfrm>
            <a:off x="1189038" y="120650"/>
            <a:ext cx="67056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en-US" altLang="ko-KR" b="1">
                <a:solidFill>
                  <a:schemeClr val="tx2"/>
                </a:solidFill>
                <a:latin typeface="Arial" pitchFamily="34" charset="0"/>
              </a:rPr>
              <a:t>Range Migration</a:t>
            </a:r>
          </a:p>
        </p:txBody>
      </p:sp>
      <p:grpSp>
        <p:nvGrpSpPr>
          <p:cNvPr id="2058" name="Group 6"/>
          <p:cNvGrpSpPr>
            <a:grpSpLocks/>
          </p:cNvGrpSpPr>
          <p:nvPr/>
        </p:nvGrpSpPr>
        <p:grpSpPr bwMode="auto">
          <a:xfrm>
            <a:off x="2459038" y="952500"/>
            <a:ext cx="4286250" cy="3689350"/>
            <a:chOff x="1536" y="1008"/>
            <a:chExt cx="2700" cy="2324"/>
          </a:xfrm>
        </p:grpSpPr>
        <p:graphicFrame>
          <p:nvGraphicFramePr>
            <p:cNvPr id="2051" name="Object 7"/>
            <p:cNvGraphicFramePr>
              <a:graphicFrameLocks noChangeAspect="1"/>
            </p:cNvGraphicFramePr>
            <p:nvPr/>
          </p:nvGraphicFramePr>
          <p:xfrm>
            <a:off x="3120" y="1776"/>
            <a:ext cx="128" cy="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30" name="Equation" r:id="rId3" imgW="152280" imgH="164880" progId="Equation.3">
                    <p:embed/>
                  </p:oleObj>
                </mc:Choice>
                <mc:Fallback>
                  <p:oleObj name="Equation" r:id="rId3" imgW="15228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0" y="1776"/>
                          <a:ext cx="128" cy="1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2" name="Object 8"/>
            <p:cNvGraphicFramePr>
              <a:graphicFrameLocks noChangeAspect="1"/>
            </p:cNvGraphicFramePr>
            <p:nvPr/>
          </p:nvGraphicFramePr>
          <p:xfrm>
            <a:off x="2784" y="2016"/>
            <a:ext cx="160" cy="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31" name="Equation" r:id="rId5" imgW="190440" imgH="228600" progId="Equation.3">
                    <p:embed/>
                  </p:oleObj>
                </mc:Choice>
                <mc:Fallback>
                  <p:oleObj name="Equation" r:id="rId5" imgW="19044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84" y="2016"/>
                          <a:ext cx="160" cy="19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3" name="Object 9"/>
            <p:cNvGraphicFramePr>
              <a:graphicFrameLocks noChangeAspect="1"/>
            </p:cNvGraphicFramePr>
            <p:nvPr/>
          </p:nvGraphicFramePr>
          <p:xfrm>
            <a:off x="2256" y="1680"/>
            <a:ext cx="128" cy="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32" name="Equation" r:id="rId7" imgW="152280" imgH="228600" progId="Equation.3">
                    <p:embed/>
                  </p:oleObj>
                </mc:Choice>
                <mc:Fallback>
                  <p:oleObj name="Equation" r:id="rId7" imgW="1522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56" y="1680"/>
                          <a:ext cx="128" cy="19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6" name="Line 10"/>
            <p:cNvSpPr>
              <a:spLocks noChangeShapeType="1"/>
            </p:cNvSpPr>
            <p:nvPr/>
          </p:nvSpPr>
          <p:spPr bwMode="auto">
            <a:xfrm flipH="1">
              <a:off x="1536" y="1104"/>
              <a:ext cx="1728" cy="15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2067" name="Line 11"/>
            <p:cNvSpPr>
              <a:spLocks noChangeShapeType="1"/>
            </p:cNvSpPr>
            <p:nvPr/>
          </p:nvSpPr>
          <p:spPr bwMode="auto">
            <a:xfrm>
              <a:off x="2413" y="1859"/>
              <a:ext cx="1139" cy="1069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2068" name="Line 12"/>
            <p:cNvSpPr>
              <a:spLocks noChangeShapeType="1"/>
            </p:cNvSpPr>
            <p:nvPr/>
          </p:nvSpPr>
          <p:spPr bwMode="auto">
            <a:xfrm>
              <a:off x="2906" y="1420"/>
              <a:ext cx="646" cy="150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2069" name="Line 13"/>
            <p:cNvSpPr>
              <a:spLocks noChangeShapeType="1"/>
            </p:cNvSpPr>
            <p:nvPr/>
          </p:nvSpPr>
          <p:spPr bwMode="auto">
            <a:xfrm>
              <a:off x="1991" y="2221"/>
              <a:ext cx="1561" cy="70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2070" name="Text Box 14"/>
            <p:cNvSpPr txBox="1">
              <a:spLocks noChangeArrowheads="1"/>
            </p:cNvSpPr>
            <p:nvPr/>
          </p:nvSpPr>
          <p:spPr bwMode="auto">
            <a:xfrm>
              <a:off x="3600" y="2928"/>
              <a:ext cx="6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latinLnBrk="0"/>
              <a:r>
                <a:rPr kumimoji="0" lang="en-GB" altLang="ko-KR" sz="1200">
                  <a:latin typeface="Tahoma" pitchFamily="34" charset="0"/>
                </a:rPr>
                <a:t>Point Target</a:t>
              </a:r>
            </a:p>
          </p:txBody>
        </p:sp>
        <p:graphicFrame>
          <p:nvGraphicFramePr>
            <p:cNvPr id="2054" name="Object 15"/>
            <p:cNvGraphicFramePr>
              <a:graphicFrameLocks noChangeAspect="1"/>
            </p:cNvGraphicFramePr>
            <p:nvPr/>
          </p:nvGraphicFramePr>
          <p:xfrm>
            <a:off x="2496" y="2304"/>
            <a:ext cx="128" cy="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33" name="Equation" r:id="rId9" imgW="152280" imgH="164880" progId="Equation.3">
                    <p:embed/>
                  </p:oleObj>
                </mc:Choice>
                <mc:Fallback>
                  <p:oleObj name="Equation" r:id="rId9" imgW="15228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96" y="2304"/>
                          <a:ext cx="128" cy="1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71" name="Text Box 16"/>
            <p:cNvSpPr txBox="1">
              <a:spLocks noChangeArrowheads="1"/>
            </p:cNvSpPr>
            <p:nvPr/>
          </p:nvSpPr>
          <p:spPr bwMode="auto">
            <a:xfrm>
              <a:off x="3312" y="1008"/>
              <a:ext cx="56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latinLnBrk="0"/>
              <a:r>
                <a:rPr kumimoji="0" lang="en-GB" altLang="ko-KR" sz="1200">
                  <a:latin typeface="Tahoma" pitchFamily="34" charset="0"/>
                </a:rPr>
                <a:t>Flight Path</a:t>
              </a:r>
            </a:p>
          </p:txBody>
        </p:sp>
        <p:sp>
          <p:nvSpPr>
            <p:cNvPr id="2072" name="Line 17"/>
            <p:cNvSpPr>
              <a:spLocks noChangeShapeType="1"/>
            </p:cNvSpPr>
            <p:nvPr/>
          </p:nvSpPr>
          <p:spPr bwMode="auto">
            <a:xfrm>
              <a:off x="2419" y="1869"/>
              <a:ext cx="29" cy="819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2073" name="Line 18"/>
            <p:cNvSpPr>
              <a:spLocks noChangeShapeType="1"/>
            </p:cNvSpPr>
            <p:nvPr/>
          </p:nvSpPr>
          <p:spPr bwMode="auto">
            <a:xfrm>
              <a:off x="2448" y="2688"/>
              <a:ext cx="1107" cy="24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2074" name="Line 19"/>
            <p:cNvSpPr>
              <a:spLocks noChangeShapeType="1"/>
            </p:cNvSpPr>
            <p:nvPr/>
          </p:nvSpPr>
          <p:spPr bwMode="auto">
            <a:xfrm flipH="1">
              <a:off x="1709" y="1796"/>
              <a:ext cx="1728" cy="1536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2075" name="Line 20"/>
            <p:cNvSpPr>
              <a:spLocks noChangeShapeType="1"/>
            </p:cNvSpPr>
            <p:nvPr/>
          </p:nvSpPr>
          <p:spPr bwMode="auto">
            <a:xfrm>
              <a:off x="2496" y="17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2076" name="Line 21"/>
            <p:cNvSpPr>
              <a:spLocks noChangeShapeType="1"/>
            </p:cNvSpPr>
            <p:nvPr/>
          </p:nvSpPr>
          <p:spPr bwMode="auto">
            <a:xfrm flipH="1">
              <a:off x="2505" y="1872"/>
              <a:ext cx="87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2077" name="Line 22"/>
            <p:cNvSpPr>
              <a:spLocks noChangeShapeType="1"/>
            </p:cNvSpPr>
            <p:nvPr/>
          </p:nvSpPr>
          <p:spPr bwMode="auto">
            <a:xfrm>
              <a:off x="2304" y="1968"/>
              <a:ext cx="0" cy="14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2078" name="Line 23"/>
            <p:cNvSpPr>
              <a:spLocks noChangeShapeType="1"/>
            </p:cNvSpPr>
            <p:nvPr/>
          </p:nvSpPr>
          <p:spPr bwMode="auto">
            <a:xfrm flipV="1">
              <a:off x="2304" y="1998"/>
              <a:ext cx="120" cy="11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2079" name="Line 24"/>
            <p:cNvSpPr>
              <a:spLocks noChangeShapeType="1"/>
            </p:cNvSpPr>
            <p:nvPr/>
          </p:nvSpPr>
          <p:spPr bwMode="auto">
            <a:xfrm flipV="1">
              <a:off x="2331" y="2529"/>
              <a:ext cx="111" cy="10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2080" name="Line 25"/>
            <p:cNvSpPr>
              <a:spLocks noChangeShapeType="1"/>
            </p:cNvSpPr>
            <p:nvPr/>
          </p:nvSpPr>
          <p:spPr bwMode="auto">
            <a:xfrm>
              <a:off x="2334" y="2634"/>
              <a:ext cx="0" cy="14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2081" name="Line 26"/>
            <p:cNvSpPr>
              <a:spLocks noChangeShapeType="1"/>
            </p:cNvSpPr>
            <p:nvPr/>
          </p:nvSpPr>
          <p:spPr bwMode="auto">
            <a:xfrm flipV="1">
              <a:off x="2475" y="2718"/>
              <a:ext cx="99" cy="93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2082" name="Line 27"/>
            <p:cNvSpPr>
              <a:spLocks noChangeShapeType="1"/>
            </p:cNvSpPr>
            <p:nvPr/>
          </p:nvSpPr>
          <p:spPr bwMode="auto">
            <a:xfrm>
              <a:off x="2340" y="2778"/>
              <a:ext cx="144" cy="33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/>
            <a:lstStyle/>
            <a:p>
              <a:endParaRPr lang="ko-KR" altLang="en-US"/>
            </a:p>
          </p:txBody>
        </p:sp>
      </p:grpSp>
      <p:graphicFrame>
        <p:nvGraphicFramePr>
          <p:cNvPr id="2050" name="Object 28"/>
          <p:cNvGraphicFramePr>
            <a:graphicFrameLocks noChangeAspect="1"/>
          </p:cNvGraphicFramePr>
          <p:nvPr/>
        </p:nvGraphicFramePr>
        <p:xfrm>
          <a:off x="2154238" y="4914900"/>
          <a:ext cx="4267200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4" name="Equation" r:id="rId10" imgW="2857320" imgH="241200" progId="Equation.3">
                  <p:embed/>
                </p:oleObj>
              </mc:Choice>
              <mc:Fallback>
                <p:oleObj name="Equation" r:id="rId10" imgW="28573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4238" y="4914900"/>
                        <a:ext cx="4267200" cy="360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9" name="Text Box 29"/>
          <p:cNvSpPr txBox="1">
            <a:spLocks noChangeArrowheads="1"/>
          </p:cNvSpPr>
          <p:nvPr/>
        </p:nvSpPr>
        <p:spPr bwMode="auto">
          <a:xfrm>
            <a:off x="3373438" y="5399088"/>
            <a:ext cx="125571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latinLnBrk="0"/>
            <a:r>
              <a:rPr kumimoji="0" lang="en-GB" altLang="ko-KR" sz="1400">
                <a:latin typeface="Tahoma" pitchFamily="34" charset="0"/>
              </a:rPr>
              <a:t>Linear </a:t>
            </a:r>
          </a:p>
          <a:p>
            <a:pPr algn="ctr" latinLnBrk="0"/>
            <a:r>
              <a:rPr kumimoji="0" lang="en-GB" altLang="ko-KR" sz="1400">
                <a:latin typeface="Tahoma" pitchFamily="34" charset="0"/>
              </a:rPr>
              <a:t>(Range Walk)</a:t>
            </a:r>
          </a:p>
        </p:txBody>
      </p:sp>
      <p:sp>
        <p:nvSpPr>
          <p:cNvPr id="2060" name="Text Box 30"/>
          <p:cNvSpPr txBox="1">
            <a:spLocks noChangeArrowheads="1"/>
          </p:cNvSpPr>
          <p:nvPr/>
        </p:nvSpPr>
        <p:spPr bwMode="auto">
          <a:xfrm>
            <a:off x="4745038" y="5372100"/>
            <a:ext cx="19050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0"/>
            <a:r>
              <a:rPr kumimoji="0" lang="en-GB" altLang="ko-KR" sz="1400">
                <a:latin typeface="Tahoma" pitchFamily="34" charset="0"/>
              </a:rPr>
              <a:t>Quadratic</a:t>
            </a:r>
          </a:p>
          <a:p>
            <a:pPr algn="ctr" latinLnBrk="0"/>
            <a:r>
              <a:rPr kumimoji="0" lang="en-GB" altLang="ko-KR" sz="1400">
                <a:latin typeface="Tahoma" pitchFamily="34" charset="0"/>
              </a:rPr>
              <a:t>(Range Curvature)</a:t>
            </a:r>
          </a:p>
        </p:txBody>
      </p:sp>
      <p:sp>
        <p:nvSpPr>
          <p:cNvPr id="2061" name="Line 31"/>
          <p:cNvSpPr>
            <a:spLocks noChangeShapeType="1"/>
          </p:cNvSpPr>
          <p:nvPr/>
        </p:nvSpPr>
        <p:spPr bwMode="auto">
          <a:xfrm>
            <a:off x="3297238" y="5372100"/>
            <a:ext cx="14478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ko-KR" altLang="en-US"/>
          </a:p>
        </p:txBody>
      </p:sp>
      <p:sp>
        <p:nvSpPr>
          <p:cNvPr id="2062" name="Line 32"/>
          <p:cNvSpPr>
            <a:spLocks noChangeShapeType="1"/>
          </p:cNvSpPr>
          <p:nvPr/>
        </p:nvSpPr>
        <p:spPr bwMode="auto">
          <a:xfrm>
            <a:off x="4897438" y="5372100"/>
            <a:ext cx="14478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ko-KR" altLang="en-US"/>
          </a:p>
        </p:txBody>
      </p:sp>
      <p:sp>
        <p:nvSpPr>
          <p:cNvPr id="2063" name="Text Box 33"/>
          <p:cNvSpPr txBox="1">
            <a:spLocks noChangeArrowheads="1"/>
          </p:cNvSpPr>
          <p:nvPr/>
        </p:nvSpPr>
        <p:spPr bwMode="auto">
          <a:xfrm>
            <a:off x="3602038" y="6057900"/>
            <a:ext cx="144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>
              <a:spcBef>
                <a:spcPct val="50000"/>
              </a:spcBef>
            </a:pPr>
            <a:r>
              <a:rPr kumimoji="0" lang="en-GB" altLang="ko-KR" sz="1400">
                <a:solidFill>
                  <a:srgbClr val="CA1002"/>
                </a:solidFill>
                <a:latin typeface="Tahoma" pitchFamily="34" charset="0"/>
              </a:rPr>
              <a:t>Azimuth FFT</a:t>
            </a:r>
          </a:p>
        </p:txBody>
      </p:sp>
      <p:sp>
        <p:nvSpPr>
          <p:cNvPr id="2064" name="Line 34"/>
          <p:cNvSpPr>
            <a:spLocks noChangeShapeType="1"/>
          </p:cNvSpPr>
          <p:nvPr/>
        </p:nvSpPr>
        <p:spPr bwMode="auto">
          <a:xfrm>
            <a:off x="935038" y="6210300"/>
            <a:ext cx="236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ko-KR" altLang="en-US"/>
          </a:p>
        </p:txBody>
      </p:sp>
      <p:sp>
        <p:nvSpPr>
          <p:cNvPr id="2065" name="Line 35"/>
          <p:cNvSpPr>
            <a:spLocks noChangeShapeType="1"/>
          </p:cNvSpPr>
          <p:nvPr/>
        </p:nvSpPr>
        <p:spPr bwMode="auto">
          <a:xfrm>
            <a:off x="5049838" y="6210300"/>
            <a:ext cx="3124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22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55C73C9-FA50-4B21-ADAA-E69A49FE39A2}" type="slidenum">
              <a:rPr lang="en-US" altLang="ko-KR"/>
              <a:pPr>
                <a:defRPr/>
              </a:pPr>
              <a:t>25</a:t>
            </a:fld>
            <a:endParaRPr lang="en-US" altLang="ko-KR" dirty="0"/>
          </a:p>
        </p:txBody>
      </p:sp>
      <p:sp>
        <p:nvSpPr>
          <p:cNvPr id="3079" name="Rectangle 2"/>
          <p:cNvSpPr txBox="1">
            <a:spLocks noChangeArrowheads="1"/>
          </p:cNvSpPr>
          <p:nvPr/>
        </p:nvSpPr>
        <p:spPr bwMode="auto">
          <a:xfrm>
            <a:off x="1189038" y="120650"/>
            <a:ext cx="67056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en-US" altLang="ko-KR" b="1">
                <a:solidFill>
                  <a:schemeClr val="tx2"/>
                </a:solidFill>
                <a:latin typeface="Arial" pitchFamily="34" charset="0"/>
              </a:rPr>
              <a:t>Range Migration Compensation</a:t>
            </a:r>
          </a:p>
        </p:txBody>
      </p:sp>
      <p:pic>
        <p:nvPicPr>
          <p:cNvPr id="3080" name="Picture 6" descr="migr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9263" y="1879600"/>
            <a:ext cx="5943600" cy="29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Line 7"/>
          <p:cNvSpPr>
            <a:spLocks noChangeShapeType="1"/>
          </p:cNvSpPr>
          <p:nvPr/>
        </p:nvSpPr>
        <p:spPr bwMode="auto">
          <a:xfrm>
            <a:off x="1490663" y="1727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ko-KR" altLang="en-US"/>
          </a:p>
        </p:txBody>
      </p:sp>
      <p:sp>
        <p:nvSpPr>
          <p:cNvPr id="3082" name="Line 8"/>
          <p:cNvSpPr>
            <a:spLocks noChangeShapeType="1"/>
          </p:cNvSpPr>
          <p:nvPr/>
        </p:nvSpPr>
        <p:spPr bwMode="auto">
          <a:xfrm>
            <a:off x="1490663" y="1727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ko-KR" altLang="en-US"/>
          </a:p>
        </p:txBody>
      </p:sp>
      <p:sp>
        <p:nvSpPr>
          <p:cNvPr id="3083" name="Text Box 9"/>
          <p:cNvSpPr txBox="1">
            <a:spLocks noChangeArrowheads="1"/>
          </p:cNvSpPr>
          <p:nvPr/>
        </p:nvSpPr>
        <p:spPr bwMode="auto">
          <a:xfrm>
            <a:off x="1566863" y="1498600"/>
            <a:ext cx="762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/>
            <a:r>
              <a:rPr kumimoji="0" lang="en-GB" altLang="ko-KR" sz="1000">
                <a:latin typeface="Tahoma" pitchFamily="34" charset="0"/>
              </a:rPr>
              <a:t>Range (R)</a:t>
            </a:r>
          </a:p>
        </p:txBody>
      </p:sp>
      <p:sp>
        <p:nvSpPr>
          <p:cNvPr id="3084" name="Text Box 10"/>
          <p:cNvSpPr txBox="1">
            <a:spLocks noChangeArrowheads="1"/>
          </p:cNvSpPr>
          <p:nvPr/>
        </p:nvSpPr>
        <p:spPr bwMode="auto">
          <a:xfrm>
            <a:off x="804863" y="2413000"/>
            <a:ext cx="8540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/>
            <a:r>
              <a:rPr kumimoji="0" lang="en-GB" altLang="ko-KR" sz="1000">
                <a:latin typeface="Tahoma" pitchFamily="34" charset="0"/>
              </a:rPr>
              <a:t>Azimuth (</a:t>
            </a:r>
            <a:r>
              <a:rPr kumimoji="0" lang="en-GB" altLang="ko-KR" sz="1000" i="1">
                <a:latin typeface="Tahoma" pitchFamily="34" charset="0"/>
              </a:rPr>
              <a:t>s</a:t>
            </a:r>
            <a:r>
              <a:rPr kumimoji="0" lang="en-GB" altLang="ko-KR" sz="1000">
                <a:latin typeface="Tahoma" pitchFamily="34" charset="0"/>
              </a:rPr>
              <a:t>)</a:t>
            </a:r>
          </a:p>
        </p:txBody>
      </p:sp>
      <p:sp>
        <p:nvSpPr>
          <p:cNvPr id="3085" name="Line 11"/>
          <p:cNvSpPr>
            <a:spLocks noChangeShapeType="1"/>
          </p:cNvSpPr>
          <p:nvPr/>
        </p:nvSpPr>
        <p:spPr bwMode="auto">
          <a:xfrm>
            <a:off x="3670300" y="1889125"/>
            <a:ext cx="4763" cy="29210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 wrap="none"/>
          <a:lstStyle/>
          <a:p>
            <a:endParaRPr lang="ko-KR" altLang="en-US"/>
          </a:p>
        </p:txBody>
      </p:sp>
      <p:sp>
        <p:nvSpPr>
          <p:cNvPr id="3086" name="Line 12"/>
          <p:cNvSpPr>
            <a:spLocks noChangeShapeType="1"/>
          </p:cNvSpPr>
          <p:nvPr/>
        </p:nvSpPr>
        <p:spPr bwMode="auto">
          <a:xfrm>
            <a:off x="6081713" y="1889125"/>
            <a:ext cx="4762" cy="29210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 wrap="none"/>
          <a:lstStyle/>
          <a:p>
            <a:endParaRPr lang="ko-KR" altLang="en-US"/>
          </a:p>
        </p:txBody>
      </p:sp>
      <p:sp>
        <p:nvSpPr>
          <p:cNvPr id="3087" name="Line 13"/>
          <p:cNvSpPr>
            <a:spLocks noChangeShapeType="1"/>
          </p:cNvSpPr>
          <p:nvPr/>
        </p:nvSpPr>
        <p:spPr bwMode="auto">
          <a:xfrm>
            <a:off x="2033588" y="3286125"/>
            <a:ext cx="2590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 wrap="none"/>
          <a:lstStyle/>
          <a:p>
            <a:endParaRPr lang="ko-KR" altLang="en-US"/>
          </a:p>
        </p:txBody>
      </p:sp>
      <p:graphicFrame>
        <p:nvGraphicFramePr>
          <p:cNvPr id="3074" name="Object 14"/>
          <p:cNvGraphicFramePr>
            <a:graphicFrameLocks noChangeAspect="1"/>
          </p:cNvGraphicFramePr>
          <p:nvPr/>
        </p:nvGraphicFramePr>
        <p:xfrm>
          <a:off x="3548063" y="1549400"/>
          <a:ext cx="2540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2" name="Equation" r:id="rId4" imgW="190440" imgH="228600" progId="Equation.3">
                  <p:embed/>
                </p:oleObj>
              </mc:Choice>
              <mc:Fallback>
                <p:oleObj name="Equation" r:id="rId4" imgW="1904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8063" y="1549400"/>
                        <a:ext cx="254000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15"/>
          <p:cNvGraphicFramePr>
            <a:graphicFrameLocks noChangeAspect="1"/>
          </p:cNvGraphicFramePr>
          <p:nvPr/>
        </p:nvGraphicFramePr>
        <p:xfrm>
          <a:off x="5910263" y="1549400"/>
          <a:ext cx="2540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" name="Equation" r:id="rId6" imgW="190440" imgH="228600" progId="Equation.3">
                  <p:embed/>
                </p:oleObj>
              </mc:Choice>
              <mc:Fallback>
                <p:oleObj name="Equation" r:id="rId6" imgW="1904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0263" y="1549400"/>
                        <a:ext cx="254000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16"/>
          <p:cNvGraphicFramePr>
            <a:graphicFrameLocks noChangeAspect="1"/>
          </p:cNvGraphicFramePr>
          <p:nvPr/>
        </p:nvGraphicFramePr>
        <p:xfrm>
          <a:off x="1795463" y="2997200"/>
          <a:ext cx="2540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4" name="Equation" r:id="rId7" imgW="152280" imgH="228600" progId="Equation.3">
                  <p:embed/>
                </p:oleObj>
              </mc:Choice>
              <mc:Fallback>
                <p:oleObj name="Equation" r:id="rId7" imgW="1522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463" y="2997200"/>
                        <a:ext cx="25400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8" name="Line 17"/>
          <p:cNvSpPr>
            <a:spLocks noChangeShapeType="1"/>
          </p:cNvSpPr>
          <p:nvPr/>
        </p:nvSpPr>
        <p:spPr bwMode="auto">
          <a:xfrm>
            <a:off x="4714875" y="3286125"/>
            <a:ext cx="2652713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 wrap="none"/>
          <a:lstStyle/>
          <a:p>
            <a:endParaRPr lang="ko-KR" altLang="en-US"/>
          </a:p>
        </p:txBody>
      </p:sp>
      <p:sp>
        <p:nvSpPr>
          <p:cNvPr id="3089" name="Text Box 18"/>
          <p:cNvSpPr txBox="1">
            <a:spLocks noChangeArrowheads="1"/>
          </p:cNvSpPr>
          <p:nvPr/>
        </p:nvSpPr>
        <p:spPr bwMode="auto">
          <a:xfrm>
            <a:off x="4691063" y="4927600"/>
            <a:ext cx="3048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0"/>
            <a:r>
              <a:rPr kumimoji="0" lang="en-GB" altLang="ko-KR" sz="1400">
                <a:latin typeface="Tahoma" pitchFamily="34" charset="0"/>
              </a:rPr>
              <a:t>After Range Walk Compensation</a:t>
            </a:r>
          </a:p>
        </p:txBody>
      </p:sp>
      <p:sp>
        <p:nvSpPr>
          <p:cNvPr id="3090" name="Text Box 19"/>
          <p:cNvSpPr txBox="1">
            <a:spLocks noChangeArrowheads="1"/>
          </p:cNvSpPr>
          <p:nvPr/>
        </p:nvSpPr>
        <p:spPr bwMode="auto">
          <a:xfrm>
            <a:off x="3548063" y="599440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>
              <a:spcBef>
                <a:spcPct val="50000"/>
              </a:spcBef>
            </a:pPr>
            <a:r>
              <a:rPr kumimoji="0" lang="en-GB" altLang="ko-KR" sz="1400">
                <a:solidFill>
                  <a:srgbClr val="CA1002"/>
                </a:solidFill>
                <a:latin typeface="Tahoma" pitchFamily="34" charset="0"/>
              </a:rPr>
              <a:t>Range Migration</a:t>
            </a:r>
          </a:p>
        </p:txBody>
      </p:sp>
      <p:sp>
        <p:nvSpPr>
          <p:cNvPr id="3091" name="Line 20"/>
          <p:cNvSpPr>
            <a:spLocks noChangeShapeType="1"/>
          </p:cNvSpPr>
          <p:nvPr/>
        </p:nvSpPr>
        <p:spPr bwMode="auto">
          <a:xfrm>
            <a:off x="881063" y="6146800"/>
            <a:ext cx="236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ko-KR" altLang="en-US"/>
          </a:p>
        </p:txBody>
      </p:sp>
      <p:sp>
        <p:nvSpPr>
          <p:cNvPr id="3092" name="Line 21"/>
          <p:cNvSpPr>
            <a:spLocks noChangeShapeType="1"/>
          </p:cNvSpPr>
          <p:nvPr/>
        </p:nvSpPr>
        <p:spPr bwMode="auto">
          <a:xfrm>
            <a:off x="5148263" y="6146800"/>
            <a:ext cx="320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292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/>
          <p:cNvSpPr txBox="1">
            <a:spLocks noGrp="1"/>
          </p:cNvSpPr>
          <p:nvPr/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 eaLnBrk="0" latinLnBrk="0" hangingPunct="0">
              <a:lnSpc>
                <a:spcPct val="80000"/>
              </a:lnSpc>
              <a:defRPr/>
            </a:pPr>
            <a:fld id="{A1B0A714-D1D7-4F94-8267-8E7764AE8CB3}" type="slidenum">
              <a:rPr lang="en-US" altLang="ko-KR" sz="1200" b="1">
                <a:solidFill>
                  <a:srgbClr val="00CC66"/>
                </a:solidFill>
                <a:latin typeface="+mn-lt"/>
                <a:ea typeface="돋움" pitchFamily="50" charset="-127"/>
              </a:rPr>
              <a:pPr algn="r" eaLnBrk="0" latinLnBrk="0" hangingPunct="0">
                <a:lnSpc>
                  <a:spcPct val="80000"/>
                </a:lnSpc>
                <a:defRPr/>
              </a:pPr>
              <a:t>26</a:t>
            </a:fld>
            <a:endParaRPr lang="en-US" altLang="ko-KR" sz="1200" b="1" dirty="0">
              <a:solidFill>
                <a:srgbClr val="00CC66"/>
              </a:solidFill>
              <a:latin typeface="+mn-lt"/>
              <a:ea typeface="돋움" pitchFamily="50" charset="-127"/>
            </a:endParaRPr>
          </a:p>
        </p:txBody>
      </p:sp>
      <p:sp>
        <p:nvSpPr>
          <p:cNvPr id="4102" name="Rectangle 2"/>
          <p:cNvSpPr txBox="1">
            <a:spLocks noChangeArrowheads="1"/>
          </p:cNvSpPr>
          <p:nvPr/>
        </p:nvSpPr>
        <p:spPr bwMode="auto">
          <a:xfrm>
            <a:off x="1189038" y="120650"/>
            <a:ext cx="67056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en-US" altLang="ko-KR" b="1">
                <a:solidFill>
                  <a:schemeClr val="tx2"/>
                </a:solidFill>
                <a:latin typeface="Arial" pitchFamily="34" charset="0"/>
              </a:rPr>
              <a:t>Azimuth Compression</a:t>
            </a:r>
          </a:p>
        </p:txBody>
      </p:sp>
      <p:pic>
        <p:nvPicPr>
          <p:cNvPr id="4103" name="Picture 6" descr="sinc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525" y="1693863"/>
            <a:ext cx="2209800" cy="156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8" name="Object 7"/>
          <p:cNvGraphicFramePr>
            <a:graphicFrameLocks noChangeAspect="1"/>
          </p:cNvGraphicFramePr>
          <p:nvPr/>
        </p:nvGraphicFramePr>
        <p:xfrm>
          <a:off x="1200150" y="3370263"/>
          <a:ext cx="94615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" name="Equation" r:id="rId4" imgW="558720" imgH="203040" progId="Equation.3">
                  <p:embed/>
                </p:oleObj>
              </mc:Choice>
              <mc:Fallback>
                <p:oleObj name="Equation" r:id="rId4" imgW="5587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150" y="3370263"/>
                        <a:ext cx="946150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796925" y="1236663"/>
            <a:ext cx="144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>
              <a:spcBef>
                <a:spcPct val="50000"/>
              </a:spcBef>
            </a:pPr>
            <a:r>
              <a:rPr kumimoji="0" lang="en-GB" altLang="ko-KR" sz="1600">
                <a:latin typeface="Tahoma" pitchFamily="34" charset="0"/>
              </a:rPr>
              <a:t>Real Aperture 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720725" y="3675063"/>
            <a:ext cx="21336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>
              <a:spcBef>
                <a:spcPct val="50000"/>
              </a:spcBef>
            </a:pPr>
            <a:r>
              <a:rPr kumimoji="0" lang="ko-KR" altLang="en-GB" sz="1200">
                <a:latin typeface="Tahoma" pitchFamily="34" charset="0"/>
                <a:sym typeface="Symbol" pitchFamily="18" charset="2"/>
              </a:rPr>
              <a:t></a:t>
            </a:r>
            <a:r>
              <a:rPr kumimoji="0" lang="en-GB" altLang="ko-KR" sz="1200">
                <a:latin typeface="Tahoma" pitchFamily="34" charset="0"/>
                <a:sym typeface="Symbol" pitchFamily="18" charset="2"/>
              </a:rPr>
              <a:t>: wavelength</a:t>
            </a:r>
            <a:endParaRPr kumimoji="0" lang="en-GB" altLang="ko-KR" sz="1200">
              <a:latin typeface="Tahoma" pitchFamily="34" charset="0"/>
            </a:endParaRPr>
          </a:p>
          <a:p>
            <a:pPr latinLnBrk="0">
              <a:spcBef>
                <a:spcPct val="50000"/>
              </a:spcBef>
            </a:pPr>
            <a:r>
              <a:rPr kumimoji="0" lang="en-GB" altLang="ko-KR" sz="1200" i="1">
                <a:latin typeface="Tahoma" pitchFamily="34" charset="0"/>
              </a:rPr>
              <a:t>L</a:t>
            </a:r>
            <a:r>
              <a:rPr kumimoji="0" lang="en-GB" altLang="ko-KR" sz="1200">
                <a:latin typeface="Tahoma" pitchFamily="34" charset="0"/>
              </a:rPr>
              <a:t>: Antenna length</a:t>
            </a:r>
          </a:p>
        </p:txBody>
      </p:sp>
      <p:pic>
        <p:nvPicPr>
          <p:cNvPr id="4106" name="Picture 10" descr="fig_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56063" y="1439863"/>
            <a:ext cx="365125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3463925" y="2836863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latinLnBrk="0"/>
            <a:r>
              <a:rPr kumimoji="0" lang="en-GB" altLang="ko-KR" sz="1600"/>
              <a:t>Doppler Shift (Linear Chirp Pulse)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568325" y="4513263"/>
            <a:ext cx="2362200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>
              <a:spcBef>
                <a:spcPct val="50000"/>
              </a:spcBef>
            </a:pPr>
            <a:r>
              <a:rPr kumimoji="0" lang="en-GB" altLang="ko-KR" sz="1400">
                <a:latin typeface="Tahoma" pitchFamily="34" charset="0"/>
              </a:rPr>
              <a:t>Azimuth footprint width: </a:t>
            </a:r>
          </a:p>
          <a:p>
            <a:pPr latinLnBrk="0">
              <a:spcBef>
                <a:spcPct val="50000"/>
              </a:spcBef>
            </a:pPr>
            <a:r>
              <a:rPr kumimoji="0" lang="en-GB" altLang="ko-KR" sz="1400">
                <a:latin typeface="Tahoma" pitchFamily="34" charset="0"/>
              </a:rPr>
              <a:t>               5 km (ERS-1/2)</a:t>
            </a:r>
          </a:p>
        </p:txBody>
      </p:sp>
      <p:sp>
        <p:nvSpPr>
          <p:cNvPr id="4109" name="Line 13"/>
          <p:cNvSpPr>
            <a:spLocks noChangeShapeType="1"/>
          </p:cNvSpPr>
          <p:nvPr/>
        </p:nvSpPr>
        <p:spPr bwMode="auto">
          <a:xfrm>
            <a:off x="2930525" y="1160463"/>
            <a:ext cx="0" cy="441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ko-KR" altLang="en-US"/>
          </a:p>
        </p:txBody>
      </p:sp>
      <p:graphicFrame>
        <p:nvGraphicFramePr>
          <p:cNvPr id="4099" name="Object 14"/>
          <p:cNvGraphicFramePr>
            <a:graphicFrameLocks noChangeAspect="1"/>
          </p:cNvGraphicFramePr>
          <p:nvPr/>
        </p:nvGraphicFramePr>
        <p:xfrm>
          <a:off x="4073525" y="3217863"/>
          <a:ext cx="35052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1" name="Equation" r:id="rId7" imgW="2743200" imgH="419040" progId="Equation.3">
                  <p:embed/>
                </p:oleObj>
              </mc:Choice>
              <mc:Fallback>
                <p:oleObj name="Equation" r:id="rId7" imgW="27432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3525" y="3217863"/>
                        <a:ext cx="35052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0" name="Text Box 15"/>
          <p:cNvSpPr txBox="1">
            <a:spLocks noChangeArrowheads="1"/>
          </p:cNvSpPr>
          <p:nvPr/>
        </p:nvSpPr>
        <p:spPr bwMode="auto">
          <a:xfrm>
            <a:off x="4624388" y="3997325"/>
            <a:ext cx="4114800" cy="167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>
              <a:spcBef>
                <a:spcPct val="50000"/>
              </a:spcBef>
            </a:pPr>
            <a:r>
              <a:rPr kumimoji="0" lang="en-GB" altLang="ko-KR" sz="1400">
                <a:latin typeface="Tahoma" pitchFamily="34" charset="0"/>
                <a:sym typeface="Symbol" pitchFamily="18" charset="2"/>
              </a:rPr>
              <a:t>For ERS-1/2,</a:t>
            </a:r>
          </a:p>
          <a:p>
            <a:pPr latinLnBrk="0">
              <a:spcBef>
                <a:spcPct val="50000"/>
              </a:spcBef>
            </a:pPr>
            <a:r>
              <a:rPr kumimoji="0" lang="en-GB" altLang="ko-KR" sz="1200">
                <a:latin typeface="Tahoma" pitchFamily="34" charset="0"/>
              </a:rPr>
              <a:t> Coherent Integration Time (S): 600 m</a:t>
            </a:r>
            <a:r>
              <a:rPr kumimoji="0" lang="en-GB" altLang="ko-KR" sz="1200">
                <a:latin typeface="Tahoma" pitchFamily="34" charset="0"/>
                <a:sym typeface="Symbol" pitchFamily="18" charset="2"/>
              </a:rPr>
              <a:t>s (5 km footprint)</a:t>
            </a:r>
          </a:p>
          <a:p>
            <a:pPr latinLnBrk="0">
              <a:spcBef>
                <a:spcPct val="50000"/>
              </a:spcBef>
            </a:pPr>
            <a:r>
              <a:rPr kumimoji="0" lang="en-GB" altLang="ko-KR" sz="1200">
                <a:latin typeface="Tahoma" pitchFamily="34" charset="0"/>
                <a:sym typeface="Symbol" pitchFamily="18" charset="2"/>
              </a:rPr>
              <a:t> Bandwidth: 1260 Hz</a:t>
            </a:r>
          </a:p>
          <a:p>
            <a:pPr latinLnBrk="0">
              <a:spcBef>
                <a:spcPct val="50000"/>
              </a:spcBef>
            </a:pPr>
            <a:r>
              <a:rPr kumimoji="0" lang="en-GB" altLang="ko-KR" sz="1200">
                <a:latin typeface="Tahoma" pitchFamily="34" charset="0"/>
                <a:sym typeface="Symbol" pitchFamily="18" charset="2"/>
              </a:rPr>
              <a:t> Half power width of autocorrelation function: 0.8 ms </a:t>
            </a:r>
          </a:p>
          <a:p>
            <a:pPr latinLnBrk="0">
              <a:spcBef>
                <a:spcPct val="50000"/>
              </a:spcBef>
            </a:pPr>
            <a:r>
              <a:rPr kumimoji="0" lang="en-GB" altLang="ko-KR" sz="1200">
                <a:latin typeface="Tahoma" pitchFamily="34" charset="0"/>
                <a:sym typeface="Symbol" pitchFamily="18" charset="2"/>
              </a:rPr>
              <a:t> Pulse Compression Ratio: 756 (ERS-1/2)</a:t>
            </a:r>
          </a:p>
          <a:p>
            <a:pPr latinLnBrk="0">
              <a:spcBef>
                <a:spcPct val="50000"/>
              </a:spcBef>
            </a:pPr>
            <a:r>
              <a:rPr kumimoji="0" lang="en-GB" altLang="ko-KR" sz="1200">
                <a:latin typeface="Tahoma" pitchFamily="34" charset="0"/>
                <a:sym typeface="Symbol" pitchFamily="18" charset="2"/>
              </a:rPr>
              <a:t> Azimuth Resolution: 5 m</a:t>
            </a:r>
          </a:p>
        </p:txBody>
      </p:sp>
      <p:sp>
        <p:nvSpPr>
          <p:cNvPr id="4111" name="Text Box 17"/>
          <p:cNvSpPr txBox="1">
            <a:spLocks noChangeArrowheads="1"/>
          </p:cNvSpPr>
          <p:nvPr/>
        </p:nvSpPr>
        <p:spPr bwMode="auto">
          <a:xfrm>
            <a:off x="4987925" y="1008063"/>
            <a:ext cx="1981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>
              <a:spcBef>
                <a:spcPct val="50000"/>
              </a:spcBef>
            </a:pPr>
            <a:r>
              <a:rPr kumimoji="0" lang="en-GB" altLang="ko-KR" sz="1600">
                <a:latin typeface="Tahoma" pitchFamily="34" charset="0"/>
              </a:rPr>
              <a:t>Synthetic Aperture </a:t>
            </a:r>
          </a:p>
        </p:txBody>
      </p:sp>
      <p:sp>
        <p:nvSpPr>
          <p:cNvPr id="4112" name="Line 18"/>
          <p:cNvSpPr>
            <a:spLocks noChangeShapeType="1"/>
          </p:cNvSpPr>
          <p:nvPr/>
        </p:nvSpPr>
        <p:spPr bwMode="auto">
          <a:xfrm>
            <a:off x="3082925" y="5122863"/>
            <a:ext cx="1066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ko-KR" altLang="en-US"/>
          </a:p>
        </p:txBody>
      </p:sp>
      <p:sp>
        <p:nvSpPr>
          <p:cNvPr id="4113" name="Text Box 19"/>
          <p:cNvSpPr txBox="1">
            <a:spLocks noChangeArrowheads="1"/>
          </p:cNvSpPr>
          <p:nvPr/>
        </p:nvSpPr>
        <p:spPr bwMode="auto">
          <a:xfrm>
            <a:off x="3006725" y="4513263"/>
            <a:ext cx="1447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>
              <a:spcBef>
                <a:spcPct val="50000"/>
              </a:spcBef>
            </a:pPr>
            <a:r>
              <a:rPr kumimoji="0" lang="en-GB" altLang="ko-KR" sz="1400">
                <a:solidFill>
                  <a:srgbClr val="CA1002"/>
                </a:solidFill>
                <a:latin typeface="Tahoma" pitchFamily="34" charset="0"/>
              </a:rPr>
              <a:t>Matched Filtering</a:t>
            </a:r>
          </a:p>
        </p:txBody>
      </p:sp>
      <p:sp>
        <p:nvSpPr>
          <p:cNvPr id="4114" name="Line 20"/>
          <p:cNvSpPr>
            <a:spLocks noChangeShapeType="1"/>
          </p:cNvSpPr>
          <p:nvPr/>
        </p:nvSpPr>
        <p:spPr bwMode="auto">
          <a:xfrm>
            <a:off x="873125" y="6037263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ko-KR" altLang="en-US"/>
          </a:p>
        </p:txBody>
      </p:sp>
      <p:sp>
        <p:nvSpPr>
          <p:cNvPr id="4115" name="Text Box 21"/>
          <p:cNvSpPr txBox="1">
            <a:spLocks noChangeArrowheads="1"/>
          </p:cNvSpPr>
          <p:nvPr/>
        </p:nvSpPr>
        <p:spPr bwMode="auto">
          <a:xfrm>
            <a:off x="2473325" y="5884863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>
              <a:spcBef>
                <a:spcPct val="50000"/>
              </a:spcBef>
            </a:pPr>
            <a:r>
              <a:rPr kumimoji="0" lang="en-GB" altLang="ko-KR" sz="1400">
                <a:solidFill>
                  <a:srgbClr val="CA1002"/>
                </a:solidFill>
                <a:latin typeface="Tahoma" pitchFamily="34" charset="0"/>
              </a:rPr>
              <a:t>Azimuth Matched Filtering </a:t>
            </a:r>
          </a:p>
        </p:txBody>
      </p:sp>
      <p:sp>
        <p:nvSpPr>
          <p:cNvPr id="4116" name="Text Box 22"/>
          <p:cNvSpPr txBox="1">
            <a:spLocks noChangeArrowheads="1"/>
          </p:cNvSpPr>
          <p:nvPr/>
        </p:nvSpPr>
        <p:spPr bwMode="auto">
          <a:xfrm>
            <a:off x="7426325" y="5884863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>
              <a:spcBef>
                <a:spcPct val="50000"/>
              </a:spcBef>
            </a:pPr>
            <a:r>
              <a:rPr kumimoji="0" lang="en-GB" altLang="ko-KR" sz="1400">
                <a:solidFill>
                  <a:srgbClr val="CA1002"/>
                </a:solidFill>
                <a:latin typeface="Tahoma" pitchFamily="34" charset="0"/>
              </a:rPr>
              <a:t>Output</a:t>
            </a:r>
          </a:p>
        </p:txBody>
      </p:sp>
      <p:sp>
        <p:nvSpPr>
          <p:cNvPr id="4117" name="Line 23"/>
          <p:cNvSpPr>
            <a:spLocks noChangeShapeType="1"/>
          </p:cNvSpPr>
          <p:nvPr/>
        </p:nvSpPr>
        <p:spPr bwMode="auto">
          <a:xfrm>
            <a:off x="4759325" y="6037263"/>
            <a:ext cx="236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625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/>
          <p:cNvSpPr txBox="1">
            <a:spLocks noGrp="1"/>
          </p:cNvSpPr>
          <p:nvPr/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 eaLnBrk="0" latinLnBrk="0" hangingPunct="0">
              <a:lnSpc>
                <a:spcPct val="80000"/>
              </a:lnSpc>
              <a:defRPr/>
            </a:pPr>
            <a:fld id="{4AEA60B3-335E-4C59-94D1-8926E1D72D4D}" type="slidenum">
              <a:rPr lang="en-US" altLang="ko-KR" sz="1200" b="1">
                <a:solidFill>
                  <a:srgbClr val="00CC66"/>
                </a:solidFill>
                <a:latin typeface="+mn-lt"/>
                <a:ea typeface="돋움" pitchFamily="50" charset="-127"/>
              </a:rPr>
              <a:pPr algn="r" eaLnBrk="0" latinLnBrk="0" hangingPunct="0">
                <a:lnSpc>
                  <a:spcPct val="80000"/>
                </a:lnSpc>
                <a:defRPr/>
              </a:pPr>
              <a:t>27</a:t>
            </a:fld>
            <a:endParaRPr lang="en-US" altLang="ko-KR" sz="1200" b="1" dirty="0">
              <a:solidFill>
                <a:srgbClr val="00CC66"/>
              </a:solidFill>
              <a:latin typeface="+mn-lt"/>
              <a:ea typeface="돋움" pitchFamily="50" charset="-127"/>
            </a:endParaRPr>
          </a:p>
        </p:txBody>
      </p:sp>
      <p:sp>
        <p:nvSpPr>
          <p:cNvPr id="30724" name="Rectangle 2"/>
          <p:cNvSpPr txBox="1">
            <a:spLocks noChangeArrowheads="1"/>
          </p:cNvSpPr>
          <p:nvPr/>
        </p:nvSpPr>
        <p:spPr bwMode="auto">
          <a:xfrm>
            <a:off x="1189038" y="120650"/>
            <a:ext cx="67056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en-US" altLang="ko-KR" b="1">
                <a:solidFill>
                  <a:schemeClr val="tx2"/>
                </a:solidFill>
                <a:latin typeface="Arial" pitchFamily="34" charset="0"/>
              </a:rPr>
              <a:t>SAR Focusing – Point Target</a:t>
            </a:r>
          </a:p>
        </p:txBody>
      </p:sp>
      <p:sp>
        <p:nvSpPr>
          <p:cNvPr id="30725" name="Rectangle 4"/>
          <p:cNvSpPr>
            <a:spLocks noChangeArrowheads="1"/>
          </p:cNvSpPr>
          <p:nvPr/>
        </p:nvSpPr>
        <p:spPr bwMode="auto">
          <a:xfrm>
            <a:off x="1214438" y="1252538"/>
            <a:ext cx="2735262" cy="2233612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algn="ctr" defTabSz="846138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£"/>
            </a:pPr>
            <a:endParaRPr lang="ko-KR" altLang="en-US" sz="2800">
              <a:latin typeface="Tahoma" pitchFamily="34" charset="0"/>
            </a:endParaRPr>
          </a:p>
        </p:txBody>
      </p:sp>
      <p:sp>
        <p:nvSpPr>
          <p:cNvPr id="30726" name="Arc 5"/>
          <p:cNvSpPr>
            <a:spLocks/>
          </p:cNvSpPr>
          <p:nvPr/>
        </p:nvSpPr>
        <p:spPr bwMode="auto">
          <a:xfrm rot="-3052644">
            <a:off x="1970088" y="1649413"/>
            <a:ext cx="1196975" cy="1412875"/>
          </a:xfrm>
          <a:custGeom>
            <a:avLst/>
            <a:gdLst>
              <a:gd name="T0" fmla="*/ 0 w 24458"/>
              <a:gd name="T1" fmla="*/ 2147483647 h 24944"/>
              <a:gd name="T2" fmla="*/ 2147483647 w 24458"/>
              <a:gd name="T3" fmla="*/ 2147483647 h 24944"/>
              <a:gd name="T4" fmla="*/ 2147483647 w 24458"/>
              <a:gd name="T5" fmla="*/ 2147483647 h 24944"/>
              <a:gd name="T6" fmla="*/ 0 60000 65536"/>
              <a:gd name="T7" fmla="*/ 0 60000 65536"/>
              <a:gd name="T8" fmla="*/ 0 60000 65536"/>
              <a:gd name="T9" fmla="*/ 0 w 24458"/>
              <a:gd name="T10" fmla="*/ 0 h 24944"/>
              <a:gd name="T11" fmla="*/ 24458 w 24458"/>
              <a:gd name="T12" fmla="*/ 24944 h 249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458" h="24944" fill="none" extrusionOk="0">
                <a:moveTo>
                  <a:pt x="-1" y="189"/>
                </a:moveTo>
                <a:cubicBezTo>
                  <a:pt x="947" y="63"/>
                  <a:pt x="1902" y="-1"/>
                  <a:pt x="2858" y="0"/>
                </a:cubicBezTo>
                <a:cubicBezTo>
                  <a:pt x="14787" y="0"/>
                  <a:pt x="24458" y="9670"/>
                  <a:pt x="24458" y="21600"/>
                </a:cubicBezTo>
                <a:cubicBezTo>
                  <a:pt x="24458" y="22719"/>
                  <a:pt x="24370" y="23837"/>
                  <a:pt x="24197" y="24943"/>
                </a:cubicBezTo>
              </a:path>
              <a:path w="24458" h="24944" stroke="0" extrusionOk="0">
                <a:moveTo>
                  <a:pt x="-1" y="189"/>
                </a:moveTo>
                <a:cubicBezTo>
                  <a:pt x="947" y="63"/>
                  <a:pt x="1902" y="-1"/>
                  <a:pt x="2858" y="0"/>
                </a:cubicBezTo>
                <a:cubicBezTo>
                  <a:pt x="14787" y="0"/>
                  <a:pt x="24458" y="9670"/>
                  <a:pt x="24458" y="21600"/>
                </a:cubicBezTo>
                <a:cubicBezTo>
                  <a:pt x="24458" y="22719"/>
                  <a:pt x="24370" y="23837"/>
                  <a:pt x="24197" y="24943"/>
                </a:cubicBezTo>
                <a:lnTo>
                  <a:pt x="2858" y="21600"/>
                </a:lnTo>
                <a:close/>
              </a:path>
            </a:pathLst>
          </a:custGeom>
          <a:noFill/>
          <a:ln w="152400">
            <a:solidFill>
              <a:schemeClr val="tx1"/>
            </a:solidFill>
            <a:round/>
            <a:headEnd/>
            <a:tailEnd/>
          </a:ln>
        </p:spPr>
        <p:txBody>
          <a:bodyPr vert="eaVert" wrap="none" lIns="91429" tIns="45714" rIns="91429" bIns="45714" anchor="ctr"/>
          <a:lstStyle/>
          <a:p>
            <a:endParaRPr lang="ko-KR" altLang="en-US"/>
          </a:p>
        </p:txBody>
      </p:sp>
      <p:sp>
        <p:nvSpPr>
          <p:cNvPr id="30727" name="Rectangle 8"/>
          <p:cNvSpPr>
            <a:spLocks noChangeArrowheads="1"/>
          </p:cNvSpPr>
          <p:nvPr/>
        </p:nvSpPr>
        <p:spPr bwMode="auto">
          <a:xfrm>
            <a:off x="4310063" y="1252538"/>
            <a:ext cx="2736850" cy="2233612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defTabSz="846138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£"/>
            </a:pPr>
            <a:endParaRPr lang="ko-KR" altLang="en-US" sz="2800">
              <a:latin typeface="Tahoma" pitchFamily="34" charset="0"/>
            </a:endParaRPr>
          </a:p>
        </p:txBody>
      </p:sp>
      <p:sp>
        <p:nvSpPr>
          <p:cNvPr id="30728" name="Arc 9"/>
          <p:cNvSpPr>
            <a:spLocks/>
          </p:cNvSpPr>
          <p:nvPr/>
        </p:nvSpPr>
        <p:spPr bwMode="auto">
          <a:xfrm rot="-3052644">
            <a:off x="5065713" y="1649413"/>
            <a:ext cx="1196975" cy="1412875"/>
          </a:xfrm>
          <a:custGeom>
            <a:avLst/>
            <a:gdLst>
              <a:gd name="T0" fmla="*/ 0 w 24458"/>
              <a:gd name="T1" fmla="*/ 2147483647 h 24944"/>
              <a:gd name="T2" fmla="*/ 2147483647 w 24458"/>
              <a:gd name="T3" fmla="*/ 2147483647 h 24944"/>
              <a:gd name="T4" fmla="*/ 2147483647 w 24458"/>
              <a:gd name="T5" fmla="*/ 2147483647 h 24944"/>
              <a:gd name="T6" fmla="*/ 0 60000 65536"/>
              <a:gd name="T7" fmla="*/ 0 60000 65536"/>
              <a:gd name="T8" fmla="*/ 0 60000 65536"/>
              <a:gd name="T9" fmla="*/ 0 w 24458"/>
              <a:gd name="T10" fmla="*/ 0 h 24944"/>
              <a:gd name="T11" fmla="*/ 24458 w 24458"/>
              <a:gd name="T12" fmla="*/ 24944 h 249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458" h="24944" fill="none" extrusionOk="0">
                <a:moveTo>
                  <a:pt x="-1" y="189"/>
                </a:moveTo>
                <a:cubicBezTo>
                  <a:pt x="947" y="63"/>
                  <a:pt x="1902" y="-1"/>
                  <a:pt x="2858" y="0"/>
                </a:cubicBezTo>
                <a:cubicBezTo>
                  <a:pt x="14787" y="0"/>
                  <a:pt x="24458" y="9670"/>
                  <a:pt x="24458" y="21600"/>
                </a:cubicBezTo>
                <a:cubicBezTo>
                  <a:pt x="24458" y="22719"/>
                  <a:pt x="24370" y="23837"/>
                  <a:pt x="24197" y="24943"/>
                </a:cubicBezTo>
              </a:path>
              <a:path w="24458" h="24944" stroke="0" extrusionOk="0">
                <a:moveTo>
                  <a:pt x="-1" y="189"/>
                </a:moveTo>
                <a:cubicBezTo>
                  <a:pt x="947" y="63"/>
                  <a:pt x="1902" y="-1"/>
                  <a:pt x="2858" y="0"/>
                </a:cubicBezTo>
                <a:cubicBezTo>
                  <a:pt x="14787" y="0"/>
                  <a:pt x="24458" y="9670"/>
                  <a:pt x="24458" y="21600"/>
                </a:cubicBezTo>
                <a:cubicBezTo>
                  <a:pt x="24458" y="22719"/>
                  <a:pt x="24370" y="23837"/>
                  <a:pt x="24197" y="24943"/>
                </a:cubicBezTo>
                <a:lnTo>
                  <a:pt x="2858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vert="eaVert" wrap="none" lIns="91429" tIns="45714" rIns="91429" bIns="45714" anchor="ctr"/>
          <a:lstStyle/>
          <a:p>
            <a:endParaRPr lang="ko-KR" altLang="en-US"/>
          </a:p>
        </p:txBody>
      </p:sp>
      <p:sp>
        <p:nvSpPr>
          <p:cNvPr id="30729" name="Rectangle 10"/>
          <p:cNvSpPr>
            <a:spLocks noChangeArrowheads="1"/>
          </p:cNvSpPr>
          <p:nvPr/>
        </p:nvSpPr>
        <p:spPr bwMode="auto">
          <a:xfrm>
            <a:off x="1214438" y="3989388"/>
            <a:ext cx="2735262" cy="22320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defTabSz="846138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£"/>
            </a:pPr>
            <a:endParaRPr lang="ko-KR" altLang="en-US" sz="2800">
              <a:latin typeface="Tahoma" pitchFamily="34" charset="0"/>
            </a:endParaRPr>
          </a:p>
        </p:txBody>
      </p:sp>
      <p:sp>
        <p:nvSpPr>
          <p:cNvPr id="30730" name="Line 12"/>
          <p:cNvSpPr>
            <a:spLocks noChangeShapeType="1"/>
          </p:cNvSpPr>
          <p:nvPr/>
        </p:nvSpPr>
        <p:spPr bwMode="auto">
          <a:xfrm>
            <a:off x="1789113" y="4781550"/>
            <a:ext cx="16557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8746" tIns="49373" rIns="98746" bIns="49373"/>
          <a:lstStyle/>
          <a:p>
            <a:endParaRPr lang="ko-KR" altLang="en-US"/>
          </a:p>
        </p:txBody>
      </p:sp>
      <p:sp>
        <p:nvSpPr>
          <p:cNvPr id="30731" name="Rectangle 13"/>
          <p:cNvSpPr>
            <a:spLocks noChangeArrowheads="1"/>
          </p:cNvSpPr>
          <p:nvPr/>
        </p:nvSpPr>
        <p:spPr bwMode="auto">
          <a:xfrm>
            <a:off x="4310063" y="3989388"/>
            <a:ext cx="2736850" cy="22320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defTabSz="846138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£"/>
            </a:pPr>
            <a:endParaRPr lang="ko-KR" altLang="en-US" sz="2800">
              <a:latin typeface="Tahoma" pitchFamily="34" charset="0"/>
            </a:endParaRPr>
          </a:p>
        </p:txBody>
      </p:sp>
      <p:sp>
        <p:nvSpPr>
          <p:cNvPr id="30732" name="Text Box 15"/>
          <p:cNvSpPr txBox="1">
            <a:spLocks noChangeArrowheads="1"/>
          </p:cNvSpPr>
          <p:nvPr/>
        </p:nvSpPr>
        <p:spPr bwMode="auto">
          <a:xfrm>
            <a:off x="706438" y="1296988"/>
            <a:ext cx="428625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 lIns="91429" tIns="45714" rIns="91429" bIns="45714">
            <a:spAutoFit/>
          </a:bodyPr>
          <a:lstStyle/>
          <a:p>
            <a:pPr defTabSz="846138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</a:pPr>
            <a:r>
              <a:rPr lang="en-US" altLang="ko-KR" sz="1600">
                <a:latin typeface="Tahoma" pitchFamily="34" charset="0"/>
              </a:rPr>
              <a:t>range</a:t>
            </a:r>
          </a:p>
        </p:txBody>
      </p:sp>
      <p:sp>
        <p:nvSpPr>
          <p:cNvPr id="30733" name="Text Box 16"/>
          <p:cNvSpPr txBox="1">
            <a:spLocks noChangeArrowheads="1"/>
          </p:cNvSpPr>
          <p:nvPr/>
        </p:nvSpPr>
        <p:spPr bwMode="auto">
          <a:xfrm>
            <a:off x="1157288" y="812800"/>
            <a:ext cx="892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 defTabSz="846138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</a:pPr>
            <a:r>
              <a:rPr lang="en-US" altLang="ko-KR" sz="1600">
                <a:latin typeface="Tahoma" pitchFamily="34" charset="0"/>
              </a:rPr>
              <a:t>azimuth</a:t>
            </a:r>
          </a:p>
        </p:txBody>
      </p:sp>
      <p:sp>
        <p:nvSpPr>
          <p:cNvPr id="30734" name="Rectangle 18"/>
          <p:cNvSpPr>
            <a:spLocks noChangeArrowheads="1"/>
          </p:cNvSpPr>
          <p:nvPr/>
        </p:nvSpPr>
        <p:spPr bwMode="auto">
          <a:xfrm>
            <a:off x="5605463" y="4710113"/>
            <a:ext cx="36512" cy="36512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defTabSz="846138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£"/>
            </a:pPr>
            <a:endParaRPr lang="ko-KR" altLang="en-US" sz="2800">
              <a:latin typeface="Tahoma" pitchFamily="34" charset="0"/>
            </a:endParaRPr>
          </a:p>
        </p:txBody>
      </p:sp>
      <p:sp>
        <p:nvSpPr>
          <p:cNvPr id="30735" name="Text Box 19"/>
          <p:cNvSpPr txBox="1">
            <a:spLocks noChangeArrowheads="1"/>
          </p:cNvSpPr>
          <p:nvPr/>
        </p:nvSpPr>
        <p:spPr bwMode="auto">
          <a:xfrm>
            <a:off x="1933575" y="2909888"/>
            <a:ext cx="9223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 defTabSz="846138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</a:pPr>
            <a:r>
              <a:rPr lang="en-US" altLang="ko-KR" sz="1800">
                <a:latin typeface="Tahoma" pitchFamily="34" charset="0"/>
              </a:rPr>
              <a:t>original</a:t>
            </a:r>
          </a:p>
        </p:txBody>
      </p:sp>
      <p:sp>
        <p:nvSpPr>
          <p:cNvPr id="30736" name="Text Box 20"/>
          <p:cNvSpPr txBox="1">
            <a:spLocks noChangeArrowheads="1"/>
          </p:cNvSpPr>
          <p:nvPr/>
        </p:nvSpPr>
        <p:spPr bwMode="auto">
          <a:xfrm>
            <a:off x="4381500" y="2981325"/>
            <a:ext cx="2651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 defTabSz="846138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</a:pPr>
            <a:r>
              <a:rPr lang="en-US" altLang="ko-KR" sz="1800">
                <a:latin typeface="Tahoma" pitchFamily="34" charset="0"/>
              </a:rPr>
              <a:t>After range compression</a:t>
            </a:r>
          </a:p>
        </p:txBody>
      </p:sp>
      <p:sp>
        <p:nvSpPr>
          <p:cNvPr id="30737" name="Text Box 21"/>
          <p:cNvSpPr txBox="1">
            <a:spLocks noChangeArrowheads="1"/>
          </p:cNvSpPr>
          <p:nvPr/>
        </p:nvSpPr>
        <p:spPr bwMode="auto">
          <a:xfrm>
            <a:off x="1717675" y="5645150"/>
            <a:ext cx="1698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 defTabSz="846138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</a:pPr>
            <a:r>
              <a:rPr lang="en-US" altLang="ko-KR" sz="1800">
                <a:latin typeface="Tahoma" pitchFamily="34" charset="0"/>
              </a:rPr>
              <a:t>After migration</a:t>
            </a:r>
          </a:p>
        </p:txBody>
      </p:sp>
      <p:sp>
        <p:nvSpPr>
          <p:cNvPr id="30738" name="Text Box 22"/>
          <p:cNvSpPr txBox="1">
            <a:spLocks noChangeArrowheads="1"/>
          </p:cNvSpPr>
          <p:nvPr/>
        </p:nvSpPr>
        <p:spPr bwMode="auto">
          <a:xfrm>
            <a:off x="4238625" y="5645150"/>
            <a:ext cx="287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 defTabSz="846138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</a:pPr>
            <a:r>
              <a:rPr lang="en-US" altLang="ko-KR" sz="1800">
                <a:latin typeface="Tahoma" pitchFamily="34" charset="0"/>
              </a:rPr>
              <a:t>After azimuth compression</a:t>
            </a:r>
          </a:p>
        </p:txBody>
      </p:sp>
      <p:sp>
        <p:nvSpPr>
          <p:cNvPr id="30739" name="Line 23"/>
          <p:cNvSpPr>
            <a:spLocks noChangeShapeType="1"/>
          </p:cNvSpPr>
          <p:nvPr/>
        </p:nvSpPr>
        <p:spPr bwMode="auto">
          <a:xfrm>
            <a:off x="3949700" y="3124200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8746" tIns="49373" rIns="98746" bIns="49373"/>
          <a:lstStyle/>
          <a:p>
            <a:endParaRPr lang="ko-KR" altLang="en-US"/>
          </a:p>
        </p:txBody>
      </p:sp>
      <p:sp>
        <p:nvSpPr>
          <p:cNvPr id="30740" name="Line 24"/>
          <p:cNvSpPr>
            <a:spLocks noChangeShapeType="1"/>
          </p:cNvSpPr>
          <p:nvPr/>
        </p:nvSpPr>
        <p:spPr bwMode="auto">
          <a:xfrm flipH="1">
            <a:off x="3949700" y="3484563"/>
            <a:ext cx="360363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8746" tIns="49373" rIns="98746" bIns="49373"/>
          <a:lstStyle/>
          <a:p>
            <a:endParaRPr lang="ko-KR" altLang="en-US"/>
          </a:p>
        </p:txBody>
      </p:sp>
      <p:sp>
        <p:nvSpPr>
          <p:cNvPr id="30741" name="Line 25"/>
          <p:cNvSpPr>
            <a:spLocks noChangeShapeType="1"/>
          </p:cNvSpPr>
          <p:nvPr/>
        </p:nvSpPr>
        <p:spPr bwMode="auto">
          <a:xfrm>
            <a:off x="3949700" y="4492625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8746" tIns="49373" rIns="98746" bIns="49373"/>
          <a:lstStyle/>
          <a:p>
            <a:endParaRPr lang="ko-KR" altLang="en-US"/>
          </a:p>
        </p:txBody>
      </p:sp>
      <p:cxnSp>
        <p:nvCxnSpPr>
          <p:cNvPr id="23" name="직선 화살표 연결선 22"/>
          <p:cNvCxnSpPr/>
          <p:nvPr/>
        </p:nvCxnSpPr>
        <p:spPr bwMode="auto">
          <a:xfrm>
            <a:off x="1069975" y="1108075"/>
            <a:ext cx="6632575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>
            <a:outerShdw dist="35921" dir="2700000" algn="ctr" rotWithShape="0">
              <a:schemeClr val="bg2"/>
            </a:outerShdw>
          </a:effectLst>
        </p:spPr>
      </p:cxnSp>
      <p:cxnSp>
        <p:nvCxnSpPr>
          <p:cNvPr id="25" name="직선 화살표 연결선 24"/>
          <p:cNvCxnSpPr/>
          <p:nvPr/>
        </p:nvCxnSpPr>
        <p:spPr bwMode="auto">
          <a:xfrm rot="5400000">
            <a:off x="-1566069" y="3744119"/>
            <a:ext cx="5273675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>
            <a:outerShdw dist="35921" dir="2700000" algn="ctr" rotWithShape="0">
              <a:schemeClr val="bg2"/>
            </a:outerShdw>
          </a:effectLst>
        </p:spPr>
      </p:cxnSp>
    </p:spTree>
    <p:extLst>
      <p:ext uri="{BB962C8B-B14F-4D97-AF65-F5344CB8AC3E}">
        <p14:creationId xmlns:p14="http://schemas.microsoft.com/office/powerpoint/2010/main" val="56532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/>
          <p:cNvSpPr txBox="1">
            <a:spLocks noGrp="1"/>
          </p:cNvSpPr>
          <p:nvPr/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 eaLnBrk="0" latinLnBrk="0" hangingPunct="0">
              <a:lnSpc>
                <a:spcPct val="80000"/>
              </a:lnSpc>
              <a:defRPr/>
            </a:pPr>
            <a:fld id="{6EA2B4E3-4188-4689-8A5C-791A4684A62E}" type="slidenum">
              <a:rPr lang="en-US" altLang="ko-KR" sz="1200" b="1">
                <a:solidFill>
                  <a:srgbClr val="00CC66"/>
                </a:solidFill>
                <a:latin typeface="+mn-lt"/>
                <a:ea typeface="돋움" pitchFamily="50" charset="-127"/>
              </a:rPr>
              <a:pPr algn="r" eaLnBrk="0" latinLnBrk="0" hangingPunct="0">
                <a:lnSpc>
                  <a:spcPct val="80000"/>
                </a:lnSpc>
                <a:defRPr/>
              </a:pPr>
              <a:t>28</a:t>
            </a:fld>
            <a:endParaRPr lang="en-US" altLang="ko-KR" sz="1200" b="1" dirty="0">
              <a:solidFill>
                <a:srgbClr val="00CC66"/>
              </a:solidFill>
              <a:latin typeface="+mn-lt"/>
              <a:ea typeface="돋움" pitchFamily="50" charset="-127"/>
            </a:endParaRPr>
          </a:p>
        </p:txBody>
      </p:sp>
      <p:sp>
        <p:nvSpPr>
          <p:cNvPr id="31748" name="Rectangle 2"/>
          <p:cNvSpPr txBox="1">
            <a:spLocks noChangeArrowheads="1"/>
          </p:cNvSpPr>
          <p:nvPr/>
        </p:nvSpPr>
        <p:spPr bwMode="auto">
          <a:xfrm>
            <a:off x="1189038" y="120650"/>
            <a:ext cx="67056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en-US" altLang="ko-KR" b="1">
                <a:solidFill>
                  <a:schemeClr val="tx2"/>
                </a:solidFill>
                <a:latin typeface="Arial" pitchFamily="34" charset="0"/>
              </a:rPr>
              <a:t>SAR Focusing Procedure</a:t>
            </a:r>
          </a:p>
          <a:p>
            <a:pPr algn="ctr"/>
            <a:r>
              <a:rPr lang="en-US" altLang="ko-KR" b="1">
                <a:solidFill>
                  <a:schemeClr val="tx2"/>
                </a:solidFill>
                <a:latin typeface="Arial" pitchFamily="34" charset="0"/>
              </a:rPr>
              <a:t> (Range-Doppler Algorithm) </a:t>
            </a:r>
          </a:p>
        </p:txBody>
      </p:sp>
      <p:pic>
        <p:nvPicPr>
          <p:cNvPr id="31749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3" y="1103313"/>
            <a:ext cx="4187825" cy="5253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175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8563" y="900113"/>
            <a:ext cx="2984500" cy="5448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512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/>
          <p:cNvSpPr txBox="1">
            <a:spLocks noGrp="1"/>
          </p:cNvSpPr>
          <p:nvPr/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 eaLnBrk="0" latinLnBrk="0" hangingPunct="0">
              <a:lnSpc>
                <a:spcPct val="80000"/>
              </a:lnSpc>
              <a:defRPr/>
            </a:pPr>
            <a:fld id="{3D5C7BC8-20C1-4E6A-B60D-CF2CC5DCE553}" type="slidenum">
              <a:rPr lang="en-US" altLang="ko-KR" sz="1200" b="1">
                <a:solidFill>
                  <a:srgbClr val="00CC66"/>
                </a:solidFill>
                <a:latin typeface="+mn-lt"/>
                <a:ea typeface="돋움" pitchFamily="50" charset="-127"/>
              </a:rPr>
              <a:pPr algn="r" eaLnBrk="0" latinLnBrk="0" hangingPunct="0">
                <a:lnSpc>
                  <a:spcPct val="80000"/>
                </a:lnSpc>
                <a:defRPr/>
              </a:pPr>
              <a:t>29</a:t>
            </a:fld>
            <a:endParaRPr lang="en-US" altLang="ko-KR" sz="1200" b="1" dirty="0">
              <a:solidFill>
                <a:srgbClr val="00CC66"/>
              </a:solidFill>
              <a:latin typeface="+mn-lt"/>
              <a:ea typeface="돋움" pitchFamily="50" charset="-127"/>
            </a:endParaRPr>
          </a:p>
        </p:txBody>
      </p:sp>
      <p:sp>
        <p:nvSpPr>
          <p:cNvPr id="32772" name="Rectangle 2"/>
          <p:cNvSpPr txBox="1">
            <a:spLocks noChangeArrowheads="1"/>
          </p:cNvSpPr>
          <p:nvPr/>
        </p:nvSpPr>
        <p:spPr bwMode="auto">
          <a:xfrm>
            <a:off x="1189038" y="120650"/>
            <a:ext cx="67056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en-US" altLang="ko-KR" b="1" dirty="0" smtClean="0">
                <a:solidFill>
                  <a:schemeClr val="tx2"/>
                </a:solidFill>
                <a:latin typeface="Arial" pitchFamily="34" charset="0"/>
              </a:rPr>
              <a:t>4-look </a:t>
            </a:r>
            <a:r>
              <a:rPr lang="en-US" altLang="ko-KR" b="1" dirty="0">
                <a:solidFill>
                  <a:schemeClr val="tx2"/>
                </a:solidFill>
                <a:latin typeface="Arial" pitchFamily="34" charset="0"/>
              </a:rPr>
              <a:t>SAR Image</a:t>
            </a:r>
          </a:p>
        </p:txBody>
      </p:sp>
      <p:pic>
        <p:nvPicPr>
          <p:cNvPr id="32773" name="Picture 6" descr="EMB00000ca45a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0538" y="1001713"/>
            <a:ext cx="5411787" cy="525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7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sz="half" idx="1"/>
          </p:nvPr>
        </p:nvSpPr>
        <p:spPr>
          <a:xfrm>
            <a:off x="628649" y="1297354"/>
            <a:ext cx="7451179" cy="4879609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</a:pPr>
            <a:r>
              <a:rPr lang="ko-KR" altLang="en-US" dirty="0" err="1" smtClean="0"/>
              <a:t>맥스웰</a:t>
            </a:r>
            <a:r>
              <a:rPr lang="en-US" altLang="ko-KR" dirty="0"/>
              <a:t>(J. C. Maxwell, 1831-1879)</a:t>
            </a:r>
            <a:r>
              <a:rPr lang="ko-KR" altLang="en-US" dirty="0"/>
              <a:t>은 전자기파 에너지의 복사와 관련된 수학적 이론 제시</a:t>
            </a:r>
            <a:endParaRPr lang="en-US" altLang="ko-KR" dirty="0"/>
          </a:p>
          <a:p>
            <a:pPr>
              <a:lnSpc>
                <a:spcPct val="120000"/>
              </a:lnSpc>
            </a:pPr>
            <a:r>
              <a:rPr lang="ko-KR" altLang="en-US" dirty="0" err="1"/>
              <a:t>헤르쯔</a:t>
            </a:r>
            <a:r>
              <a:rPr lang="en-US" altLang="ko-KR" dirty="0"/>
              <a:t>(H. R. Hertz, 1857-1894)</a:t>
            </a:r>
            <a:r>
              <a:rPr lang="ko-KR" altLang="en-US" dirty="0"/>
              <a:t>는 </a:t>
            </a:r>
            <a:r>
              <a:rPr lang="ko-KR" altLang="en-US" dirty="0" err="1"/>
              <a:t>극초단파</a:t>
            </a:r>
            <a:r>
              <a:rPr lang="en-US" altLang="ko-KR" dirty="0"/>
              <a:t>(microwave)</a:t>
            </a:r>
            <a:r>
              <a:rPr lang="ko-KR" altLang="en-US" dirty="0"/>
              <a:t>와 전파의 생성과 </a:t>
            </a:r>
            <a:r>
              <a:rPr lang="ko-KR" altLang="en-US" dirty="0" smtClean="0"/>
              <a:t>물질과의 </a:t>
            </a:r>
            <a:r>
              <a:rPr lang="ko-KR" altLang="en-US" dirty="0"/>
              <a:t>상호작용 연구하여 전파통신과 </a:t>
            </a:r>
            <a:r>
              <a:rPr lang="ko-KR" altLang="en-US" dirty="0" err="1"/>
              <a:t>레이다</a:t>
            </a:r>
            <a:r>
              <a:rPr lang="ko-KR" altLang="en-US" dirty="0"/>
              <a:t> 발전에 공헌</a:t>
            </a:r>
            <a:endParaRPr lang="en-US" altLang="ko-KR" dirty="0"/>
          </a:p>
          <a:p>
            <a:pPr>
              <a:lnSpc>
                <a:spcPct val="120000"/>
              </a:lnSpc>
            </a:pPr>
            <a:r>
              <a:rPr lang="ko-KR" altLang="en-US" dirty="0" err="1"/>
              <a:t>마르코니</a:t>
            </a:r>
            <a:r>
              <a:rPr lang="en-US" altLang="ko-KR" dirty="0"/>
              <a:t>(G. M. Marconi, 1874-1937)</a:t>
            </a:r>
            <a:r>
              <a:rPr lang="ko-KR" altLang="en-US" dirty="0"/>
              <a:t>는 전파 송수신용 안테나 제작하고 </a:t>
            </a:r>
            <a:r>
              <a:rPr lang="en-US" altLang="ko-KR" dirty="0"/>
              <a:t>1901</a:t>
            </a:r>
            <a:r>
              <a:rPr lang="ko-KR" altLang="en-US" dirty="0"/>
              <a:t>년 전파를 대서양 건너편으로 보내는데 성공하여</a:t>
            </a:r>
            <a:r>
              <a:rPr lang="en-US" altLang="ko-KR" dirty="0"/>
              <a:t>, 1909</a:t>
            </a:r>
            <a:r>
              <a:rPr lang="ko-KR" altLang="en-US" dirty="0"/>
              <a:t>년 노벨상 수상</a:t>
            </a:r>
            <a:endParaRPr lang="en-US" altLang="ko-KR" dirty="0"/>
          </a:p>
          <a:p>
            <a:pPr>
              <a:lnSpc>
                <a:spcPct val="120000"/>
              </a:lnSpc>
            </a:pPr>
            <a:r>
              <a:rPr lang="en-US" altLang="ko-KR" dirty="0"/>
              <a:t>1922</a:t>
            </a:r>
            <a:r>
              <a:rPr lang="ko-KR" altLang="en-US" dirty="0"/>
              <a:t>년 </a:t>
            </a:r>
            <a:r>
              <a:rPr lang="ko-KR" altLang="en-US" dirty="0" err="1"/>
              <a:t>테일러</a:t>
            </a:r>
            <a:r>
              <a:rPr lang="en-US" altLang="ko-KR" dirty="0"/>
              <a:t>(A. H. Taylor)</a:t>
            </a:r>
            <a:r>
              <a:rPr lang="ko-KR" altLang="en-US" dirty="0"/>
              <a:t>와 영</a:t>
            </a:r>
            <a:r>
              <a:rPr lang="en-US" altLang="ko-KR" dirty="0"/>
              <a:t>(L. C. Young)</a:t>
            </a:r>
            <a:r>
              <a:rPr lang="ko-KR" altLang="en-US" dirty="0"/>
              <a:t>은 고주파 송수신 안테나를 강변 양쪽에 설치하여 전천후 선박 탐지에 활용</a:t>
            </a:r>
            <a:endParaRPr lang="en-US" altLang="ko-KR" dirty="0"/>
          </a:p>
          <a:p>
            <a:pPr>
              <a:lnSpc>
                <a:spcPct val="120000"/>
              </a:lnSpc>
            </a:pPr>
            <a:r>
              <a:rPr lang="en-US" altLang="ko-KR" dirty="0"/>
              <a:t>Radar(Radio detection and ranging)</a:t>
            </a:r>
            <a:r>
              <a:rPr lang="ko-KR" altLang="en-US"/>
              <a:t>는 </a:t>
            </a:r>
            <a:r>
              <a:rPr lang="ko-KR" altLang="en-US" smtClean="0"/>
              <a:t>최근에는 </a:t>
            </a:r>
            <a:r>
              <a:rPr lang="ko-KR" altLang="en-US" dirty="0" err="1"/>
              <a:t>라디오파</a:t>
            </a:r>
            <a:r>
              <a:rPr lang="ko-KR" altLang="en-US" dirty="0"/>
              <a:t> 보다는 </a:t>
            </a:r>
            <a:r>
              <a:rPr lang="ko-KR" altLang="en-US" dirty="0" err="1"/>
              <a:t>극초단파를</a:t>
            </a:r>
            <a:r>
              <a:rPr lang="ko-KR" altLang="en-US" dirty="0"/>
              <a:t> 사용하지만</a:t>
            </a:r>
            <a:r>
              <a:rPr lang="en-US" altLang="ko-KR" dirty="0"/>
              <a:t>, </a:t>
            </a:r>
            <a:r>
              <a:rPr lang="ko-KR" altLang="en-US" dirty="0"/>
              <a:t>이름은 그대로 </a:t>
            </a:r>
            <a:r>
              <a:rPr lang="en-US" altLang="ko-KR" dirty="0"/>
              <a:t>radar </a:t>
            </a:r>
            <a:r>
              <a:rPr lang="ko-KR" altLang="en-US" dirty="0"/>
              <a:t>사용</a:t>
            </a:r>
            <a:endParaRPr lang="en-US" altLang="ko-KR" dirty="0"/>
          </a:p>
          <a:p>
            <a:pPr>
              <a:lnSpc>
                <a:spcPct val="120000"/>
              </a:lnSpc>
            </a:pPr>
            <a:r>
              <a:rPr lang="en-US" altLang="ko-KR" dirty="0"/>
              <a:t>1936</a:t>
            </a:r>
            <a:r>
              <a:rPr lang="ko-KR" altLang="en-US" dirty="0"/>
              <a:t>년 말 미국</a:t>
            </a:r>
            <a:r>
              <a:rPr lang="en-US" altLang="ko-KR" dirty="0"/>
              <a:t>, </a:t>
            </a:r>
            <a:r>
              <a:rPr lang="ko-KR" altLang="en-US" dirty="0"/>
              <a:t>영국</a:t>
            </a:r>
            <a:r>
              <a:rPr lang="en-US" altLang="ko-KR" dirty="0"/>
              <a:t>, </a:t>
            </a:r>
            <a:r>
              <a:rPr lang="ko-KR" altLang="en-US" dirty="0"/>
              <a:t>독일</a:t>
            </a:r>
            <a:r>
              <a:rPr lang="en-US" altLang="ko-KR" dirty="0"/>
              <a:t>, </a:t>
            </a:r>
            <a:r>
              <a:rPr lang="ko-KR" altLang="en-US"/>
              <a:t>소련이 실험용 레이다 보유하고</a:t>
            </a:r>
            <a:r>
              <a:rPr lang="en-US" altLang="ko-KR" dirty="0"/>
              <a:t>, </a:t>
            </a:r>
            <a:r>
              <a:rPr lang="ko-KR" altLang="en-US"/>
              <a:t>영국에서는 총 </a:t>
            </a:r>
            <a:r>
              <a:rPr lang="en-US" altLang="ko-KR" dirty="0"/>
              <a:t>21</a:t>
            </a:r>
            <a:r>
              <a:rPr lang="ko-KR" altLang="en-US"/>
              <a:t>기의 레이다를 건설하여 </a:t>
            </a:r>
            <a:r>
              <a:rPr lang="en-US" altLang="ko-KR" dirty="0"/>
              <a:t>2</a:t>
            </a:r>
            <a:r>
              <a:rPr lang="ko-KR" altLang="en-US"/>
              <a:t>차대전 당시 </a:t>
            </a:r>
            <a:r>
              <a:rPr lang="en-US" altLang="ko-KR" dirty="0"/>
              <a:t>50</a:t>
            </a:r>
            <a:r>
              <a:rPr lang="ko-KR" altLang="en-US"/>
              <a:t>마일 이내로 접근하는 항공기를 탐지</a:t>
            </a:r>
            <a:endParaRPr lang="en-US" altLang="ko-KR" dirty="0"/>
          </a:p>
          <a:p>
            <a:pPr>
              <a:lnSpc>
                <a:spcPct val="120000"/>
              </a:lnSpc>
            </a:pPr>
            <a:r>
              <a:rPr lang="en-US" altLang="ko-KR" dirty="0"/>
              <a:t>1950</a:t>
            </a:r>
            <a:r>
              <a:rPr lang="ko-KR" altLang="en-US"/>
              <a:t>년대 </a:t>
            </a:r>
            <a:r>
              <a:rPr lang="en-US" altLang="ko-KR" dirty="0"/>
              <a:t>SLAR </a:t>
            </a:r>
            <a:r>
              <a:rPr lang="ko-KR" altLang="en-US"/>
              <a:t>기법을 활용하여 항공기의 한쪽 방향으로 넓은 영역의 영상을 전천후로 얻을 수 있었기에</a:t>
            </a:r>
            <a:r>
              <a:rPr lang="en-US" altLang="ko-KR" dirty="0"/>
              <a:t>, </a:t>
            </a:r>
            <a:r>
              <a:rPr lang="ko-KR" altLang="en-US"/>
              <a:t>정찰기가 아군 지역에 머물며 적진 깊숙이 영상을 얻음</a:t>
            </a:r>
            <a:endParaRPr lang="en-US" altLang="ko-KR" dirty="0"/>
          </a:p>
          <a:p>
            <a:pPr>
              <a:lnSpc>
                <a:spcPct val="120000"/>
              </a:lnSpc>
            </a:pPr>
            <a:r>
              <a:rPr lang="en-US" altLang="ko-KR" dirty="0"/>
              <a:t>SLAR</a:t>
            </a:r>
            <a:r>
              <a:rPr lang="ko-KR" altLang="en-US"/>
              <a:t>에는 </a:t>
            </a:r>
            <a:r>
              <a:rPr lang="en-US" altLang="ko-KR" dirty="0"/>
              <a:t>RAR(Real Aperture Radar)</a:t>
            </a:r>
            <a:r>
              <a:rPr lang="ko-KR" altLang="en-US"/>
              <a:t>와 </a:t>
            </a:r>
            <a:r>
              <a:rPr lang="en-US" altLang="ko-KR" dirty="0"/>
              <a:t>SAR(Synthetic Aperture Radar)</a:t>
            </a:r>
            <a:r>
              <a:rPr lang="ko-KR" altLang="en-US"/>
              <a:t>가 존재하는데</a:t>
            </a:r>
            <a:r>
              <a:rPr lang="en-US" altLang="ko-KR" dirty="0"/>
              <a:t>, </a:t>
            </a:r>
            <a:r>
              <a:rPr lang="ko-KR" altLang="en-US"/>
              <a:t>각해상도</a:t>
            </a:r>
            <a:r>
              <a:rPr lang="en-US" altLang="ko-KR" dirty="0"/>
              <a:t>=</a:t>
            </a:r>
            <a:r>
              <a:rPr lang="ko-KR" altLang="en-US"/>
              <a:t>파장</a:t>
            </a:r>
            <a:r>
              <a:rPr lang="en-US" altLang="ko-KR" dirty="0"/>
              <a:t>/</a:t>
            </a:r>
            <a:r>
              <a:rPr lang="ko-KR" altLang="en-US"/>
              <a:t>구경</a:t>
            </a:r>
            <a:r>
              <a:rPr lang="en-US" altLang="ko-KR" dirty="0"/>
              <a:t>. </a:t>
            </a:r>
            <a:r>
              <a:rPr lang="ko-KR" altLang="en-US"/>
              <a:t>여기서 </a:t>
            </a:r>
            <a:r>
              <a:rPr lang="en-US" altLang="ko-KR" dirty="0"/>
              <a:t>SAR</a:t>
            </a:r>
            <a:r>
              <a:rPr lang="ko-KR" altLang="en-US"/>
              <a:t>는 </a:t>
            </a:r>
            <a:r>
              <a:rPr lang="en-US" altLang="ko-KR" dirty="0"/>
              <a:t>1-10m</a:t>
            </a:r>
            <a:r>
              <a:rPr lang="ko-KR" altLang="en-US"/>
              <a:t>의 안테나의 움직임을 이용하여 수백</a:t>
            </a:r>
            <a:r>
              <a:rPr lang="en-US" altLang="ko-KR" dirty="0"/>
              <a:t>~</a:t>
            </a:r>
            <a:r>
              <a:rPr lang="ko-KR" altLang="en-US"/>
              <a:t>수천미터의 합성 구경을 구성해 해상도를 높이는 원리를 사용하는 것임</a:t>
            </a:r>
            <a:endParaRPr lang="en-US" altLang="ko-KR" dirty="0"/>
          </a:p>
          <a:p>
            <a:pPr>
              <a:lnSpc>
                <a:spcPct val="120000"/>
              </a:lnSpc>
            </a:pPr>
            <a:r>
              <a:rPr lang="ko-KR" altLang="en-US" dirty="0"/>
              <a:t>항공기용 </a:t>
            </a:r>
            <a:r>
              <a:rPr lang="en-US" altLang="ko-KR" dirty="0"/>
              <a:t>SAR</a:t>
            </a:r>
            <a:r>
              <a:rPr lang="ko-KR" altLang="en-US"/>
              <a:t>는 보통 </a:t>
            </a:r>
            <a:r>
              <a:rPr lang="en-US" altLang="ko-KR" dirty="0"/>
              <a:t>1-2m </a:t>
            </a:r>
            <a:r>
              <a:rPr lang="ko-KR" altLang="en-US"/>
              <a:t>안테나를 이용하여 약 </a:t>
            </a:r>
            <a:r>
              <a:rPr lang="en-US" altLang="ko-KR" dirty="0"/>
              <a:t>1 km</a:t>
            </a:r>
            <a:r>
              <a:rPr lang="ko-KR" altLang="en-US"/>
              <a:t>의 합성구경을 형성하며</a:t>
            </a:r>
            <a:r>
              <a:rPr lang="en-US" altLang="ko-KR" dirty="0"/>
              <a:t>, </a:t>
            </a:r>
            <a:r>
              <a:rPr lang="ko-KR" altLang="en-US"/>
              <a:t>위성용 </a:t>
            </a:r>
            <a:r>
              <a:rPr lang="en-US" altLang="ko-KR" dirty="0"/>
              <a:t>SAR</a:t>
            </a:r>
            <a:r>
              <a:rPr lang="ko-KR" altLang="en-US"/>
              <a:t>는 </a:t>
            </a:r>
            <a:r>
              <a:rPr lang="en-US" altLang="ko-KR" dirty="0"/>
              <a:t>1-10m </a:t>
            </a:r>
            <a:r>
              <a:rPr lang="ko-KR" altLang="en-US"/>
              <a:t>안테나를 이용하여 </a:t>
            </a:r>
            <a:r>
              <a:rPr lang="en-US" altLang="ko-KR" dirty="0"/>
              <a:t>10km </a:t>
            </a:r>
            <a:r>
              <a:rPr lang="ko-KR" altLang="en-US"/>
              <a:t>정도의 합성구경을 형성</a:t>
            </a:r>
            <a:r>
              <a:rPr lang="en-US" altLang="ko-KR" dirty="0"/>
              <a:t>.</a:t>
            </a:r>
          </a:p>
          <a:p>
            <a:endParaRPr lang="ko-KR" altLang="en-US" dirty="0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레이다의</a:t>
            </a:r>
            <a:r>
              <a:rPr lang="ko-KR" altLang="en-US" dirty="0" smtClean="0"/>
              <a:t> 역사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7889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내용 개체 틀 1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 fontScale="32500" lnSpcReduction="20000"/>
              </a:bodyPr>
              <a:lstStyle/>
              <a:p>
                <a:pPr marL="0" indent="0">
                  <a:lnSpc>
                    <a:spcPct val="120000"/>
                  </a:lnSpc>
                  <a:buNone/>
                </a:pPr>
                <a:r>
                  <a:rPr lang="ko-KR" altLang="en-US" dirty="0" smtClean="0"/>
                  <a:t>광학 영상은 </a:t>
                </a:r>
                <a:r>
                  <a:rPr lang="ko-KR" altLang="en-US" dirty="0" err="1" smtClean="0"/>
                  <a:t>시야각이</a:t>
                </a:r>
                <a:r>
                  <a:rPr lang="ko-KR" altLang="en-US" dirty="0" smtClean="0"/>
                  <a:t> 다르면 서로 다른 픽셀로 영상화 되는데 반하여</a:t>
                </a:r>
                <a:r>
                  <a:rPr lang="en-US" altLang="ko-KR" dirty="0" smtClean="0"/>
                  <a:t>, </a:t>
                </a:r>
                <a:r>
                  <a:rPr lang="ko-KR" altLang="en-US" dirty="0" err="1" smtClean="0"/>
                  <a:t>레이다</a:t>
                </a:r>
                <a:r>
                  <a:rPr lang="ko-KR" altLang="en-US" dirty="0" smtClean="0"/>
                  <a:t> 영상은 거리를 측정하여 영상화하기 때문에 기하 왜곡이 심하게 일어난다</a:t>
                </a:r>
                <a:r>
                  <a:rPr lang="en-US" altLang="ko-KR" dirty="0" smtClean="0"/>
                  <a:t>. </a:t>
                </a:r>
                <a:r>
                  <a:rPr lang="ko-KR" altLang="en-US" dirty="0" smtClean="0"/>
                  <a:t>이러한 기하왜곡은 마치 </a:t>
                </a:r>
                <a:r>
                  <a:rPr lang="ko-KR" altLang="en-US" dirty="0" err="1" smtClean="0"/>
                  <a:t>음영기복도와</a:t>
                </a:r>
                <a:r>
                  <a:rPr lang="ko-KR" altLang="en-US" dirty="0" smtClean="0"/>
                  <a:t> 같이 표현되어 지형을 두드러지게 알려주기도 하지만 정사영상을 얻는데 까다로우며 영상 해석을 어렵게 한다</a:t>
                </a:r>
                <a:r>
                  <a:rPr lang="en-US" altLang="ko-KR" dirty="0" smtClean="0"/>
                  <a:t>.  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altLang="ko-KR" b="1" dirty="0" smtClean="0"/>
                  <a:t>Foreshortening</a:t>
                </a:r>
              </a:p>
              <a:p>
                <a:pPr>
                  <a:lnSpc>
                    <a:spcPct val="120000"/>
                  </a:lnSpc>
                </a:pPr>
                <a:r>
                  <a:rPr lang="ko-KR" altLang="en-US" dirty="0" smtClean="0"/>
                  <a:t>안테나 쪽을 향한 경사면은 압축되어 밝게 나타나고</a:t>
                </a:r>
                <a:r>
                  <a:rPr lang="en-US" altLang="ko-KR" dirty="0" smtClean="0"/>
                  <a:t>, </a:t>
                </a:r>
                <a:r>
                  <a:rPr lang="ko-KR" altLang="en-US" dirty="0" smtClean="0"/>
                  <a:t>반대쪽 경사는 확장되고 약간 어둡게 나타남</a:t>
                </a:r>
                <a:endParaRPr lang="en-US" altLang="ko-KR" dirty="0" smtClean="0"/>
              </a:p>
              <a:p>
                <a:pPr>
                  <a:lnSpc>
                    <a:spcPct val="120000"/>
                  </a:lnSpc>
                </a:pPr>
                <a:r>
                  <a:rPr lang="ko-KR" altLang="en-US" dirty="0" smtClean="0"/>
                  <a:t>산 정상이 안테나 쪽으로 기울어 나타나게 됨</a:t>
                </a:r>
                <a:endParaRPr lang="en-US" altLang="ko-KR" dirty="0" smtClean="0"/>
              </a:p>
              <a:p>
                <a:pPr>
                  <a:lnSpc>
                    <a:spcPct val="120000"/>
                  </a:lnSpc>
                </a:pPr>
                <a:r>
                  <a:rPr lang="en-US" altLang="ko-KR" dirty="0" smtClean="0"/>
                  <a:t>Foreshortening</a:t>
                </a:r>
                <a:r>
                  <a:rPr lang="ko-KR" altLang="en-US" dirty="0" smtClean="0"/>
                  <a:t>에 의한 지면의 축척 계수는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ko-KR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ko-KR" alt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ko-KR" alt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altLang="ko-KR" dirty="0" smtClean="0"/>
                  <a:t>. </a:t>
                </a:r>
                <a:r>
                  <a:rPr lang="ko-KR" altLang="en-US" dirty="0" smtClean="0"/>
                  <a:t>여기서 </a:t>
                </a:r>
                <a14:m>
                  <m:oMath xmlns:m="http://schemas.openxmlformats.org/officeDocument/2006/math">
                    <m:r>
                      <a:rPr lang="ko-KR" altLang="en-US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ko-KR" altLang="en-US" dirty="0" smtClean="0"/>
                  <a:t>는 </a:t>
                </a:r>
                <a:r>
                  <a:rPr lang="en-US" altLang="ko-KR" dirty="0" smtClean="0"/>
                  <a:t>look angle, </a:t>
                </a:r>
                <a14:m>
                  <m:oMath xmlns:m="http://schemas.openxmlformats.org/officeDocument/2006/math">
                    <m:r>
                      <a:rPr lang="ko-KR" altLang="en-US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ko-KR" altLang="en-US" i="1">
                        <a:latin typeface="Cambria Math" panose="02040503050406030204" pitchFamily="18" charset="0"/>
                      </a:rPr>
                      <m:t>는</m:t>
                    </m:r>
                  </m:oMath>
                </a14:m>
                <a:r>
                  <a:rPr lang="en-US" altLang="ko-KR" dirty="0" smtClean="0"/>
                  <a:t> </a:t>
                </a:r>
                <a:r>
                  <a:rPr lang="ko-KR" altLang="en-US" dirty="0" smtClean="0"/>
                  <a:t>지표 경사각</a:t>
                </a:r>
                <a:r>
                  <a:rPr lang="en-US" altLang="ko-KR" dirty="0" smtClean="0"/>
                  <a:t>.</a:t>
                </a: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altLang="ko-KR" dirty="0" smtClean="0"/>
                  <a:t> (</a:t>
                </a:r>
                <a14:m>
                  <m:oMath xmlns:m="http://schemas.openxmlformats.org/officeDocument/2006/math">
                    <m:r>
                      <a:rPr lang="ko-KR" altLang="en-US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ko-KR" alt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ko-KR" altLang="en-US" dirty="0" smtClean="0"/>
                  <a:t>이면 기하 왜곡이 없고</a:t>
                </a:r>
                <a:r>
                  <a:rPr lang="en-US" altLang="ko-KR" dirty="0" smtClean="0"/>
                  <a:t>,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ko-KR" dirty="0"/>
                  <a:t> (</a:t>
                </a:r>
                <a14:m>
                  <m:oMath xmlns:m="http://schemas.openxmlformats.org/officeDocument/2006/math">
                    <m:r>
                      <a:rPr lang="ko-KR" altLang="en-US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ko-KR" altLang="en-US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ko-KR" altLang="en-US" dirty="0" smtClean="0"/>
                  <a:t>이면 경사면이 동일 </a:t>
                </a:r>
                <a:r>
                  <a:rPr lang="en-US" altLang="ko-KR" dirty="0" smtClean="0"/>
                  <a:t>range</a:t>
                </a:r>
                <a:r>
                  <a:rPr lang="ko-KR" altLang="en-US" dirty="0" smtClean="0"/>
                  <a:t>로 압축되어 왜곡이 극대화됨</a:t>
                </a:r>
                <a:endParaRPr lang="en-US" altLang="ko-KR" dirty="0" smtClean="0"/>
              </a:p>
              <a:p>
                <a:pPr>
                  <a:lnSpc>
                    <a:spcPct val="120000"/>
                  </a:lnSpc>
                </a:pPr>
                <a:endParaRPr lang="en-US" altLang="ko-KR" dirty="0" smtClean="0"/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altLang="ko-KR" b="1" dirty="0" smtClean="0"/>
                  <a:t>Layover</a:t>
                </a: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altLang="ko-KR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altLang="ko-KR" dirty="0"/>
                  <a:t> (</a:t>
                </a:r>
                <a14:m>
                  <m:oMath xmlns:m="http://schemas.openxmlformats.org/officeDocument/2006/math">
                    <m:r>
                      <a:rPr lang="ko-KR" altLang="en-US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ko-KR" altLang="en-US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ko-KR" altLang="en-US" dirty="0" smtClean="0"/>
                  <a:t>이면 </a:t>
                </a:r>
                <a:r>
                  <a:rPr lang="en-US" altLang="ko-KR" dirty="0" smtClean="0"/>
                  <a:t>layover </a:t>
                </a:r>
                <a:r>
                  <a:rPr lang="ko-KR" altLang="en-US" dirty="0" smtClean="0"/>
                  <a:t>현상이 일어남</a:t>
                </a:r>
                <a:endParaRPr lang="en-US" altLang="ko-KR" dirty="0" smtClean="0"/>
              </a:p>
              <a:p>
                <a:pPr>
                  <a:lnSpc>
                    <a:spcPct val="120000"/>
                  </a:lnSpc>
                </a:pPr>
                <a:r>
                  <a:rPr lang="ko-KR" altLang="en-US" dirty="0" smtClean="0"/>
                  <a:t>산 정상이 경사면의 하단부 보다 더 먼저 영상화 됨</a:t>
                </a:r>
                <a:r>
                  <a:rPr lang="en-US" altLang="ko-KR" dirty="0"/>
                  <a:t> </a:t>
                </a:r>
                <a:r>
                  <a:rPr lang="en-US" altLang="ko-KR" dirty="0" smtClean="0"/>
                  <a:t>(</a:t>
                </a:r>
                <a:r>
                  <a:rPr lang="ko-KR" altLang="en-US" dirty="0" smtClean="0"/>
                  <a:t>예</a:t>
                </a:r>
                <a:r>
                  <a:rPr lang="en-US" altLang="ko-KR" dirty="0" smtClean="0"/>
                  <a:t>, </a:t>
                </a:r>
                <a:r>
                  <a:rPr lang="ko-KR" altLang="en-US" dirty="0" smtClean="0"/>
                  <a:t>호수 위에 산의 정상부가 드리워져 있는 경우</a:t>
                </a:r>
                <a:r>
                  <a:rPr lang="en-US" altLang="ko-KR" dirty="0" smtClean="0"/>
                  <a:t>)</a:t>
                </a:r>
              </a:p>
              <a:p>
                <a:pPr>
                  <a:lnSpc>
                    <a:spcPct val="120000"/>
                  </a:lnSpc>
                </a:pPr>
                <a:endParaRPr lang="en-US" altLang="ko-KR" dirty="0" smtClean="0"/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altLang="ko-KR" b="1" dirty="0" smtClean="0"/>
                  <a:t>Shadow</a:t>
                </a:r>
              </a:p>
              <a:p>
                <a:pPr>
                  <a:lnSpc>
                    <a:spcPct val="120000"/>
                  </a:lnSpc>
                </a:pPr>
                <a:r>
                  <a:rPr lang="ko-KR" altLang="en-US" dirty="0" smtClean="0"/>
                  <a:t>산 후면의 경사가 </a:t>
                </a:r>
                <a:r>
                  <a:rPr lang="en-US" altLang="ko-KR" dirty="0" smtClean="0"/>
                  <a:t>look angle</a:t>
                </a:r>
                <a:r>
                  <a:rPr lang="ko-KR" altLang="en-US" dirty="0" smtClean="0"/>
                  <a:t>보다 더 급하면 마이크로파 에너지가 닿지 않아 그림자가 발생함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2" name="내용 개체 틀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내용 개체 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err="1"/>
              <a:t>레이다</a:t>
            </a:r>
            <a:r>
              <a:rPr lang="ko-KR" altLang="en-US" dirty="0"/>
              <a:t> 영상의 기하 왜곡</a:t>
            </a:r>
            <a:r>
              <a:rPr lang="en-US" altLang="ko-KR" dirty="0"/>
              <a:t> (Geometric Distortion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pic>
        <p:nvPicPr>
          <p:cNvPr id="6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902" y="1061691"/>
            <a:ext cx="2619022" cy="53509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4724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187" y="3881825"/>
            <a:ext cx="2575003" cy="186643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132" y="529021"/>
            <a:ext cx="2585058" cy="3140841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</p:pic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3772" y="529021"/>
            <a:ext cx="4461780" cy="4724928"/>
            <a:chOff x="2602" y="800"/>
            <a:chExt cx="2662" cy="2819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2602" y="800"/>
              <a:ext cx="2662" cy="2819"/>
            </a:xfrm>
            <a:prstGeom prst="rect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8" y="806"/>
              <a:ext cx="2644" cy="1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2626" y="2074"/>
              <a:ext cx="83" cy="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anose="02020603050405020304" pitchFamily="18" charset="0"/>
                </a:rPr>
                <a:t>a. </a:t>
              </a:r>
              <a:endParaRPr kumimoji="0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3963" y="2074"/>
              <a:ext cx="71" cy="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anose="02020603050405020304" pitchFamily="18" charset="0"/>
                </a:rPr>
                <a:t>b.</a:t>
              </a:r>
              <a:endParaRPr kumimoji="0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3161" y="2074"/>
              <a:ext cx="392" cy="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anose="02020603050405020304" pitchFamily="18" charset="0"/>
                </a:rPr>
                <a:t>C-band ERS-1 </a:t>
              </a:r>
              <a:endParaRPr kumimoji="0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3065" y="2150"/>
              <a:ext cx="606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anose="02020603050405020304" pitchFamily="18" charset="0"/>
                </a:rPr>
                <a:t>depression angle =67</a:t>
              </a:r>
              <a:r>
                <a:rPr kumimoji="0" lang="en-US" altLang="ko-KR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°</a:t>
              </a:r>
              <a:r>
                <a:rPr kumimoji="0" lang="ko-KR" altLang="ko-KR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anose="02020603050405020304" pitchFamily="18" charset="0"/>
                </a:rPr>
                <a:t>  </a:t>
              </a:r>
              <a:endParaRPr kumimoji="0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3137" y="2225"/>
              <a:ext cx="429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anose="02020603050405020304" pitchFamily="18" charset="0"/>
                </a:rPr>
                <a:t>look angle = 23</a:t>
              </a:r>
              <a:r>
                <a:rPr kumimoji="0" lang="en-US" altLang="ko-KR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°</a:t>
              </a:r>
              <a:endParaRPr kumimoji="0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4402" y="2081"/>
              <a:ext cx="59" cy="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anose="02020603050405020304" pitchFamily="18" charset="0"/>
                </a:rPr>
                <a:t>L</a:t>
              </a:r>
              <a:endParaRPr kumimoji="0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4438" y="2081"/>
              <a:ext cx="374" cy="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anose="02020603050405020304" pitchFamily="18" charset="0"/>
                </a:rPr>
                <a:t>-band JERS-1 </a:t>
              </a:r>
              <a:endParaRPr kumimoji="0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4313" y="2156"/>
              <a:ext cx="606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anose="02020603050405020304" pitchFamily="18" charset="0"/>
                </a:rPr>
                <a:t>depression angle =54</a:t>
              </a:r>
              <a:r>
                <a:rPr lang="en-US" altLang="ko-KR" sz="800" dirty="0">
                  <a:solidFill>
                    <a:srgbClr val="000000"/>
                  </a:solidFill>
                  <a:latin typeface="Times" panose="02020603050405020304" pitchFamily="18" charset="0"/>
                  <a:ea typeface="맑은 고딕" panose="020B0503020000020004" pitchFamily="50" charset="-127"/>
                </a:rPr>
                <a:t>°</a:t>
              </a:r>
              <a:r>
                <a:rPr kumimoji="0" lang="ko-KR" altLang="ko-KR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anose="02020603050405020304" pitchFamily="18" charset="0"/>
                </a:rPr>
                <a:t>  </a:t>
              </a:r>
              <a:endParaRPr kumimoji="0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4391" y="2231"/>
              <a:ext cx="429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anose="02020603050405020304" pitchFamily="18" charset="0"/>
                </a:rPr>
                <a:t>look angle = 36</a:t>
              </a:r>
              <a:r>
                <a:rPr kumimoji="0" lang="en-US" altLang="ko-KR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°</a:t>
              </a:r>
              <a:endParaRPr kumimoji="0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5038" y="2150"/>
              <a:ext cx="24" cy="94"/>
              <a:chOff x="5038" y="2150"/>
              <a:chExt cx="24" cy="94"/>
            </a:xfrm>
          </p:grpSpPr>
          <p:sp>
            <p:nvSpPr>
              <p:cNvPr id="40" name="Freeform 15"/>
              <p:cNvSpPr>
                <a:spLocks/>
              </p:cNvSpPr>
              <p:nvPr/>
            </p:nvSpPr>
            <p:spPr bwMode="auto">
              <a:xfrm>
                <a:off x="5038" y="2219"/>
                <a:ext cx="24" cy="25"/>
              </a:xfrm>
              <a:custGeom>
                <a:avLst/>
                <a:gdLst>
                  <a:gd name="T0" fmla="*/ 12 w 24"/>
                  <a:gd name="T1" fmla="*/ 25 h 25"/>
                  <a:gd name="T2" fmla="*/ 0 w 24"/>
                  <a:gd name="T3" fmla="*/ 0 h 25"/>
                  <a:gd name="T4" fmla="*/ 12 w 24"/>
                  <a:gd name="T5" fmla="*/ 0 h 25"/>
                  <a:gd name="T6" fmla="*/ 24 w 24"/>
                  <a:gd name="T7" fmla="*/ 0 h 25"/>
                  <a:gd name="T8" fmla="*/ 12 w 24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24" y="0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" name="Line 16"/>
              <p:cNvSpPr>
                <a:spLocks noChangeShapeType="1"/>
              </p:cNvSpPr>
              <p:nvPr/>
            </p:nvSpPr>
            <p:spPr bwMode="auto">
              <a:xfrm>
                <a:off x="5050" y="2150"/>
                <a:ext cx="0" cy="6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4889" y="2074"/>
              <a:ext cx="357" cy="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anose="02020603050405020304" pitchFamily="18" charset="0"/>
                </a:rPr>
                <a:t>look direction</a:t>
              </a:r>
              <a:endParaRPr kumimoji="0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0" y="2388"/>
              <a:ext cx="2626" cy="1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2620" y="3487"/>
              <a:ext cx="59" cy="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2620" y="3469"/>
              <a:ext cx="65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anose="02020603050405020304" pitchFamily="18" charset="0"/>
                </a:rPr>
                <a:t>c</a:t>
              </a:r>
              <a:endParaRPr kumimoji="0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2650" y="3469"/>
              <a:ext cx="48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anose="02020603050405020304" pitchFamily="18" charset="0"/>
                </a:rPr>
                <a:t>.</a:t>
              </a:r>
              <a:endParaRPr kumimoji="0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3951" y="3487"/>
              <a:ext cx="65" cy="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3951" y="3469"/>
              <a:ext cx="71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anose="02020603050405020304" pitchFamily="18" charset="0"/>
                </a:rPr>
                <a:t>d</a:t>
              </a:r>
              <a:endParaRPr kumimoji="0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3986" y="3469"/>
              <a:ext cx="48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anose="02020603050405020304" pitchFamily="18" charset="0"/>
                </a:rPr>
                <a:t>.</a:t>
              </a:r>
              <a:endParaRPr kumimoji="0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3048" y="3493"/>
              <a:ext cx="65" cy="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anose="02020603050405020304" pitchFamily="18" charset="0"/>
                </a:rPr>
                <a:t>X</a:t>
              </a:r>
              <a:endParaRPr kumimoji="0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3089" y="3493"/>
              <a:ext cx="190" cy="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anose="02020603050405020304" pitchFamily="18" charset="0"/>
                </a:rPr>
                <a:t> - band</a:t>
              </a:r>
              <a:endParaRPr kumimoji="0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4432" y="3487"/>
              <a:ext cx="458" cy="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anose="02020603050405020304" pitchFamily="18" charset="0"/>
                </a:rPr>
                <a:t>Aerial Photograph</a:t>
              </a:r>
              <a:endParaRPr kumimoji="0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30" name="Group 31"/>
            <p:cNvGrpSpPr>
              <a:grpSpLocks/>
            </p:cNvGrpSpPr>
            <p:nvPr/>
          </p:nvGrpSpPr>
          <p:grpSpPr bwMode="auto">
            <a:xfrm>
              <a:off x="3487" y="3493"/>
              <a:ext cx="24" cy="69"/>
              <a:chOff x="3487" y="3493"/>
              <a:chExt cx="24" cy="69"/>
            </a:xfrm>
          </p:grpSpPr>
          <p:sp>
            <p:nvSpPr>
              <p:cNvPr id="38" name="Freeform 29"/>
              <p:cNvSpPr>
                <a:spLocks/>
              </p:cNvSpPr>
              <p:nvPr/>
            </p:nvSpPr>
            <p:spPr bwMode="auto">
              <a:xfrm>
                <a:off x="3487" y="3537"/>
                <a:ext cx="24" cy="25"/>
              </a:xfrm>
              <a:custGeom>
                <a:avLst/>
                <a:gdLst>
                  <a:gd name="T0" fmla="*/ 12 w 24"/>
                  <a:gd name="T1" fmla="*/ 25 h 25"/>
                  <a:gd name="T2" fmla="*/ 0 w 24"/>
                  <a:gd name="T3" fmla="*/ 0 h 25"/>
                  <a:gd name="T4" fmla="*/ 12 w 24"/>
                  <a:gd name="T5" fmla="*/ 0 h 25"/>
                  <a:gd name="T6" fmla="*/ 24 w 24"/>
                  <a:gd name="T7" fmla="*/ 0 h 25"/>
                  <a:gd name="T8" fmla="*/ 12 w 24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24" y="0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" name="Line 30"/>
              <p:cNvSpPr>
                <a:spLocks noChangeShapeType="1"/>
              </p:cNvSpPr>
              <p:nvPr/>
            </p:nvSpPr>
            <p:spPr bwMode="auto">
              <a:xfrm flipV="1">
                <a:off x="3499" y="3493"/>
                <a:ext cx="0" cy="4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31" name="Rectangle 32"/>
            <p:cNvSpPr>
              <a:spLocks noChangeArrowheads="1"/>
            </p:cNvSpPr>
            <p:nvPr/>
          </p:nvSpPr>
          <p:spPr bwMode="auto">
            <a:xfrm>
              <a:off x="3547" y="3493"/>
              <a:ext cx="357" cy="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anose="02020603050405020304" pitchFamily="18" charset="0"/>
                </a:rPr>
                <a:t>look direction</a:t>
              </a:r>
              <a:endParaRPr kumimoji="0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Line 33"/>
            <p:cNvSpPr>
              <a:spLocks noChangeShapeType="1"/>
            </p:cNvSpPr>
            <p:nvPr/>
          </p:nvSpPr>
          <p:spPr bwMode="auto">
            <a:xfrm>
              <a:off x="4985" y="3531"/>
              <a:ext cx="21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34"/>
            <p:cNvSpPr>
              <a:spLocks/>
            </p:cNvSpPr>
            <p:nvPr/>
          </p:nvSpPr>
          <p:spPr bwMode="auto">
            <a:xfrm>
              <a:off x="5115" y="3487"/>
              <a:ext cx="101" cy="88"/>
            </a:xfrm>
            <a:custGeom>
              <a:avLst/>
              <a:gdLst>
                <a:gd name="T0" fmla="*/ 101 w 101"/>
                <a:gd name="T1" fmla="*/ 44 h 88"/>
                <a:gd name="T2" fmla="*/ 0 w 101"/>
                <a:gd name="T3" fmla="*/ 0 h 88"/>
                <a:gd name="T4" fmla="*/ 36 w 101"/>
                <a:gd name="T5" fmla="*/ 44 h 88"/>
                <a:gd name="T6" fmla="*/ 36 w 101"/>
                <a:gd name="T7" fmla="*/ 44 h 88"/>
                <a:gd name="T8" fmla="*/ 0 w 101"/>
                <a:gd name="T9" fmla="*/ 88 h 88"/>
                <a:gd name="T10" fmla="*/ 101 w 101"/>
                <a:gd name="T11" fmla="*/ 44 h 88"/>
                <a:gd name="T12" fmla="*/ 101 w 101"/>
                <a:gd name="T13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88">
                  <a:moveTo>
                    <a:pt x="101" y="44"/>
                  </a:moveTo>
                  <a:lnTo>
                    <a:pt x="0" y="0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0" y="88"/>
                  </a:lnTo>
                  <a:lnTo>
                    <a:pt x="101" y="44"/>
                  </a:lnTo>
                  <a:lnTo>
                    <a:pt x="101" y="44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5115" y="3487"/>
              <a:ext cx="101" cy="88"/>
            </a:xfrm>
            <a:custGeom>
              <a:avLst/>
              <a:gdLst>
                <a:gd name="T0" fmla="*/ 101 w 101"/>
                <a:gd name="T1" fmla="*/ 44 h 88"/>
                <a:gd name="T2" fmla="*/ 0 w 101"/>
                <a:gd name="T3" fmla="*/ 0 h 88"/>
                <a:gd name="T4" fmla="*/ 36 w 101"/>
                <a:gd name="T5" fmla="*/ 44 h 88"/>
                <a:gd name="T6" fmla="*/ 0 w 101"/>
                <a:gd name="T7" fmla="*/ 88 h 88"/>
                <a:gd name="T8" fmla="*/ 101 w 101"/>
                <a:gd name="T9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88">
                  <a:moveTo>
                    <a:pt x="101" y="44"/>
                  </a:moveTo>
                  <a:lnTo>
                    <a:pt x="0" y="0"/>
                  </a:lnTo>
                  <a:lnTo>
                    <a:pt x="36" y="44"/>
                  </a:lnTo>
                  <a:lnTo>
                    <a:pt x="0" y="88"/>
                  </a:lnTo>
                  <a:lnTo>
                    <a:pt x="101" y="44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36"/>
            <p:cNvSpPr>
              <a:spLocks/>
            </p:cNvSpPr>
            <p:nvPr/>
          </p:nvSpPr>
          <p:spPr bwMode="auto">
            <a:xfrm>
              <a:off x="5115" y="3531"/>
              <a:ext cx="101" cy="44"/>
            </a:xfrm>
            <a:custGeom>
              <a:avLst/>
              <a:gdLst>
                <a:gd name="T0" fmla="*/ 101 w 101"/>
                <a:gd name="T1" fmla="*/ 0 h 44"/>
                <a:gd name="T2" fmla="*/ 36 w 101"/>
                <a:gd name="T3" fmla="*/ 0 h 44"/>
                <a:gd name="T4" fmla="*/ 36 w 101"/>
                <a:gd name="T5" fmla="*/ 0 h 44"/>
                <a:gd name="T6" fmla="*/ 36 w 101"/>
                <a:gd name="T7" fmla="*/ 0 h 44"/>
                <a:gd name="T8" fmla="*/ 0 w 101"/>
                <a:gd name="T9" fmla="*/ 44 h 44"/>
                <a:gd name="T10" fmla="*/ 101 w 101"/>
                <a:gd name="T11" fmla="*/ 0 h 44"/>
                <a:gd name="T12" fmla="*/ 101 w 101"/>
                <a:gd name="T1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44">
                  <a:moveTo>
                    <a:pt x="101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0" y="44"/>
                  </a:lnTo>
                  <a:lnTo>
                    <a:pt x="101" y="0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37"/>
            <p:cNvSpPr>
              <a:spLocks/>
            </p:cNvSpPr>
            <p:nvPr/>
          </p:nvSpPr>
          <p:spPr bwMode="auto">
            <a:xfrm>
              <a:off x="5115" y="3531"/>
              <a:ext cx="101" cy="44"/>
            </a:xfrm>
            <a:custGeom>
              <a:avLst/>
              <a:gdLst>
                <a:gd name="T0" fmla="*/ 101 w 101"/>
                <a:gd name="T1" fmla="*/ 0 h 44"/>
                <a:gd name="T2" fmla="*/ 36 w 101"/>
                <a:gd name="T3" fmla="*/ 0 h 44"/>
                <a:gd name="T4" fmla="*/ 0 w 101"/>
                <a:gd name="T5" fmla="*/ 44 h 44"/>
                <a:gd name="T6" fmla="*/ 101 w 101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44">
                  <a:moveTo>
                    <a:pt x="101" y="0"/>
                  </a:moveTo>
                  <a:lnTo>
                    <a:pt x="36" y="0"/>
                  </a:lnTo>
                  <a:lnTo>
                    <a:pt x="0" y="44"/>
                  </a:lnTo>
                  <a:lnTo>
                    <a:pt x="101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Rectangle 38"/>
            <p:cNvSpPr>
              <a:spLocks noChangeArrowheads="1"/>
            </p:cNvSpPr>
            <p:nvPr/>
          </p:nvSpPr>
          <p:spPr bwMode="auto">
            <a:xfrm>
              <a:off x="5044" y="3499"/>
              <a:ext cx="65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anose="020B0604020202020204" pitchFamily="34" charset="0"/>
                </a:rPr>
                <a:t>N</a:t>
              </a:r>
              <a:endParaRPr kumimoji="0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27293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ko-KR" altLang="en-US" dirty="0" err="1" smtClean="0"/>
              <a:t>레이다</a:t>
            </a:r>
            <a:r>
              <a:rPr lang="ko-KR" altLang="en-US" dirty="0" smtClean="0"/>
              <a:t> 영상에서 </a:t>
            </a:r>
            <a:r>
              <a:rPr lang="ko-KR" altLang="en-US" dirty="0" err="1" smtClean="0"/>
              <a:t>스펙클은</a:t>
            </a:r>
            <a:r>
              <a:rPr lang="ko-KR" altLang="en-US" dirty="0" smtClean="0"/>
              <a:t> 마이크로파의 간섭에 의해 발생하며</a:t>
            </a:r>
            <a:r>
              <a:rPr lang="en-US" altLang="ko-KR" dirty="0" smtClean="0"/>
              <a:t>,</a:t>
            </a:r>
            <a:r>
              <a:rPr lang="ko-KR" altLang="en-US" dirty="0" smtClean="0"/>
              <a:t>산재된 점의 형태로 나타난다</a:t>
            </a:r>
            <a:r>
              <a:rPr lang="en-US" altLang="ko-KR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ko-KR" altLang="en-US" dirty="0" smtClean="0"/>
              <a:t>한 픽셀 안에 있는 여러 </a:t>
            </a:r>
            <a:r>
              <a:rPr lang="ko-KR" altLang="en-US" dirty="0" err="1" smtClean="0"/>
              <a:t>산란체에</a:t>
            </a:r>
            <a:r>
              <a:rPr lang="ko-KR" altLang="en-US" dirty="0" smtClean="0"/>
              <a:t> 의한 마이크로파 반사 신호가 서로 간섭을 일으켜</a:t>
            </a:r>
            <a:r>
              <a:rPr lang="en-US" altLang="ko-KR" dirty="0" smtClean="0"/>
              <a:t>, </a:t>
            </a:r>
            <a:r>
              <a:rPr lang="ko-KR" altLang="en-US" dirty="0" smtClean="0"/>
              <a:t>영상에서 밝거나 어두운 점들이 산재한다</a:t>
            </a:r>
            <a:r>
              <a:rPr lang="en-US" altLang="ko-KR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ko-KR" altLang="en-US" dirty="0" err="1" smtClean="0"/>
              <a:t>스펙클은</a:t>
            </a:r>
            <a:r>
              <a:rPr lang="ko-KR" altLang="en-US" dirty="0" smtClean="0"/>
              <a:t> 서로 다른 구경</a:t>
            </a:r>
            <a:r>
              <a:rPr lang="en-US" altLang="ko-KR" dirty="0" smtClean="0"/>
              <a:t>(synthetic aperture)</a:t>
            </a:r>
            <a:r>
              <a:rPr lang="ko-KR" altLang="en-US" dirty="0" smtClean="0"/>
              <a:t>에서 얻어진 영상을 합성하여 결합함으로써 감소시킬 수 있으며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이를 </a:t>
            </a:r>
            <a:r>
              <a:rPr lang="ko-KR" altLang="en-US" dirty="0" err="1" smtClean="0"/>
              <a:t>멀티룩</a:t>
            </a:r>
            <a:r>
              <a:rPr lang="en-US" altLang="ko-KR" dirty="0" smtClean="0"/>
              <a:t>(multi-look)</a:t>
            </a:r>
            <a:r>
              <a:rPr lang="ko-KR" altLang="en-US" dirty="0" smtClean="0"/>
              <a:t>이라 한다</a:t>
            </a:r>
            <a:r>
              <a:rPr lang="en-US" altLang="ko-KR" dirty="0" smtClean="0"/>
              <a:t>. </a:t>
            </a:r>
          </a:p>
          <a:p>
            <a:pPr>
              <a:lnSpc>
                <a:spcPct val="120000"/>
              </a:lnSpc>
            </a:pPr>
            <a:r>
              <a:rPr lang="ko-KR" altLang="en-US" dirty="0" err="1" smtClean="0"/>
              <a:t>멀티룩</a:t>
            </a:r>
            <a:r>
              <a:rPr lang="ko-KR" altLang="en-US" dirty="0" smtClean="0"/>
              <a:t> 이외에도</a:t>
            </a:r>
            <a:r>
              <a:rPr lang="en-US" altLang="ko-KR" dirty="0"/>
              <a:t> </a:t>
            </a:r>
            <a:r>
              <a:rPr lang="en-US" altLang="ko-KR" dirty="0" smtClean="0"/>
              <a:t>Azimuth </a:t>
            </a:r>
            <a:r>
              <a:rPr lang="ko-KR" altLang="en-US" dirty="0" smtClean="0"/>
              <a:t>방향으로 </a:t>
            </a:r>
            <a:r>
              <a:rPr lang="en-US" altLang="ko-KR" dirty="0" smtClean="0"/>
              <a:t>average filter</a:t>
            </a:r>
            <a:r>
              <a:rPr lang="ko-KR" altLang="en-US" dirty="0" smtClean="0"/>
              <a:t>를 걸어도 유사한 효과를 볼 수 있으며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또한 </a:t>
            </a:r>
            <a:r>
              <a:rPr lang="en-US" altLang="ko-KR" dirty="0" smtClean="0"/>
              <a:t>Lee Filter, Goldstein Filter</a:t>
            </a:r>
            <a:r>
              <a:rPr lang="ko-KR" altLang="en-US" dirty="0" smtClean="0"/>
              <a:t>와</a:t>
            </a:r>
            <a:r>
              <a:rPr lang="en-US" altLang="ko-KR" dirty="0" smtClean="0"/>
              <a:t> </a:t>
            </a:r>
            <a:r>
              <a:rPr lang="ko-KR" altLang="en-US" dirty="0" smtClean="0"/>
              <a:t>같은 다양한 </a:t>
            </a:r>
            <a:r>
              <a:rPr lang="en-US" altLang="ko-KR" dirty="0" smtClean="0"/>
              <a:t>adaptive filter</a:t>
            </a:r>
            <a:r>
              <a:rPr lang="ko-KR" altLang="en-US" dirty="0" smtClean="0"/>
              <a:t>도 존재한다</a:t>
            </a:r>
            <a:r>
              <a:rPr lang="en-US" altLang="ko-KR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ko-KR" altLang="en-US" dirty="0" smtClean="0"/>
              <a:t>오른쪽 그림은 다양한 정도의 </a:t>
            </a:r>
            <a:r>
              <a:rPr lang="ko-KR" altLang="en-US" dirty="0" err="1" smtClean="0"/>
              <a:t>멀티룩</a:t>
            </a:r>
            <a:r>
              <a:rPr lang="ko-KR" altLang="en-US" dirty="0" smtClean="0"/>
              <a:t> 기법에 의한 </a:t>
            </a:r>
            <a:r>
              <a:rPr lang="ko-KR" altLang="en-US" dirty="0" err="1" smtClean="0"/>
              <a:t>레이다</a:t>
            </a:r>
            <a:r>
              <a:rPr lang="ko-KR" altLang="en-US" dirty="0" smtClean="0"/>
              <a:t> 영상에서의 </a:t>
            </a:r>
            <a:r>
              <a:rPr lang="ko-KR" altLang="en-US" dirty="0" err="1" smtClean="0"/>
              <a:t>스펙클</a:t>
            </a:r>
            <a:r>
              <a:rPr lang="ko-KR" altLang="en-US" dirty="0" smtClean="0"/>
              <a:t> 감소 효과를 보여주고 있다</a:t>
            </a:r>
            <a:r>
              <a:rPr lang="en-US" altLang="ko-KR" dirty="0" smtClean="0"/>
              <a:t>.</a:t>
            </a:r>
          </a:p>
          <a:p>
            <a:endParaRPr lang="ko-KR" altLang="en-US" dirty="0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Speckle and Filtering (multi-look)</a:t>
            </a:r>
            <a:endParaRPr lang="ko-KR" altLang="en-US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676" y="1062893"/>
            <a:ext cx="1998476" cy="536627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6523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내용 개체 틀 1"/>
              <p:cNvSpPr>
                <a:spLocks noGrp="1"/>
              </p:cNvSpPr>
              <p:nvPr>
                <p:ph sz="half" idx="1"/>
              </p:nvPr>
            </p:nvSpPr>
            <p:spPr>
              <a:xfrm>
                <a:off x="628650" y="1297354"/>
                <a:ext cx="7577302" cy="4879609"/>
              </a:xfrm>
            </p:spPr>
            <p:txBody>
              <a:bodyPr>
                <a:normAutofit fontScale="400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dirty="0" err="1" smtClean="0"/>
                  <a:t>레이다</a:t>
                </a:r>
                <a:r>
                  <a:rPr lang="ko-KR" altLang="en-US" dirty="0" smtClean="0"/>
                  <a:t> 방정식</a:t>
                </a:r>
                <a:r>
                  <a:rPr lang="en-US" altLang="ko-KR" dirty="0" smtClean="0"/>
                  <a:t>: </a:t>
                </a:r>
                <a:r>
                  <a:rPr lang="ko-KR" altLang="en-US" dirty="0" smtClean="0"/>
                  <a:t>후방산란</a:t>
                </a:r>
                <a:r>
                  <a:rPr lang="en-US" altLang="ko-KR" dirty="0" smtClean="0"/>
                  <a:t>(backscattering), </a:t>
                </a:r>
                <a:r>
                  <a:rPr lang="ko-KR" altLang="en-US" dirty="0" smtClean="0"/>
                  <a:t>즉</a:t>
                </a:r>
                <a:r>
                  <a:rPr lang="en-US" altLang="ko-KR" dirty="0" smtClean="0"/>
                  <a:t>,</a:t>
                </a:r>
                <a:r>
                  <a:rPr lang="ko-KR" altLang="en-US" dirty="0" smtClean="0"/>
                  <a:t>안테나에 수신되는 펄스의 파워</a:t>
                </a:r>
                <a:r>
                  <a:rPr lang="ko-KR" altLang="en-US" dirty="0"/>
                  <a:t>는</a:t>
                </a:r>
                <a:endParaRPr lang="en-US" altLang="ko-KR" dirty="0" smtClean="0"/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ko-KR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ko-KR" alt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ko-KR" alt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ko-KR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ko-K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US" altLang="ko-KR" dirty="0" smtClean="0"/>
              </a:p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altLang="ko-KR" dirty="0" smtClean="0"/>
                  <a:t>: </a:t>
                </a:r>
                <a:r>
                  <a:rPr lang="ko-KR" altLang="en-US" dirty="0" smtClean="0"/>
                  <a:t>수신 파워</a:t>
                </a:r>
                <a:r>
                  <a:rPr lang="en-US" altLang="ko-KR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ko-KR" dirty="0" smtClean="0"/>
                  <a:t>: </a:t>
                </a:r>
                <a:r>
                  <a:rPr lang="ko-KR" altLang="en-US" dirty="0" smtClean="0"/>
                  <a:t>송신 파워</a:t>
                </a:r>
                <a:r>
                  <a:rPr lang="en-US" altLang="ko-KR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ko-KR" dirty="0" smtClean="0"/>
                  <a:t>: </a:t>
                </a:r>
                <a:r>
                  <a:rPr lang="ko-KR" altLang="en-US" dirty="0" smtClean="0"/>
                  <a:t>송신안테나 이득</a:t>
                </a:r>
                <a:r>
                  <a:rPr lang="en-US" altLang="ko-KR" dirty="0" smtClean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ko-KR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en-US" altLang="ko-K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altLang="ko-K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: </a:t>
                </a:r>
                <a:r>
                  <a:rPr lang="ko-KR" altLang="en-US" dirty="0" smtClean="0"/>
                  <a:t>거리손실</a:t>
                </a:r>
                <a:r>
                  <a:rPr lang="en-US" altLang="ko-KR" dirty="0" smtClean="0"/>
                  <a:t>,</a:t>
                </a:r>
              </a:p>
              <a:p>
                <a:pPr marL="0" indent="0" algn="ctr">
                  <a:lnSpc>
                    <a:spcPct val="120000"/>
                  </a:lnSpc>
                  <a:buNone/>
                </a:pPr>
                <a:r>
                  <a:rPr lang="en-US" altLang="ko-KR" dirty="0" smtClean="0"/>
                  <a:t> </a:t>
                </a:r>
                <a14:m>
                  <m:oMath xmlns:m="http://schemas.openxmlformats.org/officeDocument/2006/math">
                    <m:r>
                      <a:rPr lang="ko-KR" alt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ko-KR" alt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dirty="0" smtClean="0"/>
                  <a:t>: </a:t>
                </a:r>
                <a:r>
                  <a:rPr lang="ko-KR" altLang="en-US" dirty="0" smtClean="0"/>
                  <a:t>목표물의 </a:t>
                </a:r>
                <a:r>
                  <a:rPr lang="ko-KR" altLang="en-US" dirty="0" err="1" smtClean="0"/>
                  <a:t>레이다</a:t>
                </a:r>
                <a:r>
                  <a:rPr lang="ko-KR" altLang="en-US" dirty="0" smtClean="0"/>
                  <a:t> 유효면적</a:t>
                </a:r>
                <a:r>
                  <a:rPr lang="en-US" altLang="ko-KR" dirty="0" smtClean="0"/>
                  <a:t>(radar cross-section),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altLang="ko-KR" dirty="0" smtClean="0"/>
                  <a:t>: </a:t>
                </a:r>
                <a:r>
                  <a:rPr lang="ko-KR" altLang="en-US" dirty="0" smtClean="0"/>
                  <a:t>수신안테나 면적</a:t>
                </a:r>
                <a:endParaRPr lang="en-US" altLang="ko-KR" dirty="0" smtClean="0"/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altLang="ko-KR" dirty="0" smtClean="0"/>
              </a:p>
              <a:p>
                <a:pPr>
                  <a:lnSpc>
                    <a:spcPct val="120000"/>
                  </a:lnSpc>
                </a:pPr>
                <a:r>
                  <a:rPr lang="ko-KR" altLang="en-US" dirty="0" smtClean="0"/>
                  <a:t>단일 송수신 안테나의 경우 </a:t>
                </a:r>
                <a:endParaRPr lang="en-US" altLang="ko-KR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ko-KR" alt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ko-KR" altLang="en-US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US" altLang="ko-KR" dirty="0" smtClean="0"/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ko-KR" altLang="en-US" dirty="0" smtClean="0"/>
                  <a:t>이므로</a:t>
                </a:r>
                <a:r>
                  <a:rPr lang="en-US" altLang="ko-KR" dirty="0" smtClean="0"/>
                  <a:t>, </a:t>
                </a:r>
                <a:endParaRPr lang="en-US" altLang="ko-KR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altLang="ko-KR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ko-KR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ko-KR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ko-KR" altLang="en-US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ko-KR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(4</m:t>
                              </m:r>
                              <m:r>
                                <a:rPr lang="ko-KR" alt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ko-KR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ko-KR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altLang="ko-KR" dirty="0" smtClean="0"/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altLang="ko-KR" dirty="0" smtClean="0"/>
              </a:p>
              <a:p>
                <a:pPr>
                  <a:lnSpc>
                    <a:spcPct val="120000"/>
                  </a:lnSpc>
                </a:pPr>
                <a:r>
                  <a:rPr lang="ko-KR" altLang="en-US" dirty="0" err="1" smtClean="0"/>
                  <a:t>레이다</a:t>
                </a:r>
                <a:r>
                  <a:rPr lang="ko-KR" altLang="en-US" dirty="0" smtClean="0"/>
                  <a:t> 후방산란계수 </a:t>
                </a:r>
                <a:r>
                  <a:rPr lang="en-US" altLang="ko-KR" dirty="0" smtClean="0"/>
                  <a:t>(radar backscattering coefficient):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ko-KR" altLang="en-US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ko-KR" alt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en-US" altLang="ko-KR" dirty="0" smtClean="0"/>
              </a:p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altLang="ko-KR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dirty="0" smtClean="0"/>
                  <a:t>: </a:t>
                </a:r>
                <a:r>
                  <a:rPr lang="ko-KR" altLang="en-US" dirty="0" smtClean="0"/>
                  <a:t>지표면적</a:t>
                </a:r>
                <a:endParaRPr lang="en-US" altLang="ko-KR" dirty="0" smtClean="0"/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ko-KR" altLang="en-US" dirty="0" smtClean="0"/>
                  <a:t>이는 단위가 없는 값으로서</a:t>
                </a:r>
                <a:r>
                  <a:rPr lang="en-US" altLang="ko-KR" dirty="0" smtClean="0"/>
                  <a:t>, </a:t>
                </a:r>
                <a:r>
                  <a:rPr lang="ko-KR" altLang="en-US" dirty="0" smtClean="0"/>
                  <a:t>지표의 단위 면적당 마이크로파 산란 특성을 정의한다</a:t>
                </a:r>
                <a:r>
                  <a:rPr lang="en-US" altLang="ko-KR" dirty="0" smtClean="0"/>
                  <a:t>. </a:t>
                </a:r>
                <a:r>
                  <a:rPr lang="ko-KR" altLang="en-US" dirty="0" smtClean="0"/>
                  <a:t>이는 지표면의 기하</a:t>
                </a:r>
                <a:r>
                  <a:rPr lang="en-US" altLang="ko-KR" dirty="0" smtClean="0"/>
                  <a:t>, </a:t>
                </a:r>
                <a:r>
                  <a:rPr lang="ko-KR" altLang="en-US" dirty="0" smtClean="0"/>
                  <a:t>거칠기</a:t>
                </a:r>
                <a:r>
                  <a:rPr lang="en-US" altLang="ko-KR" dirty="0" smtClean="0"/>
                  <a:t>, </a:t>
                </a:r>
                <a:r>
                  <a:rPr lang="ko-KR" altLang="en-US" dirty="0" smtClean="0"/>
                  <a:t>수분함유량과 같은 지표면 변수와</a:t>
                </a:r>
                <a:r>
                  <a:rPr lang="en-US" altLang="ko-KR" dirty="0" smtClean="0"/>
                  <a:t>, </a:t>
                </a:r>
                <a:r>
                  <a:rPr lang="ko-KR" altLang="en-US" dirty="0" smtClean="0"/>
                  <a:t>파장</a:t>
                </a:r>
                <a:r>
                  <a:rPr lang="en-US" altLang="ko-KR" dirty="0" smtClean="0"/>
                  <a:t>, </a:t>
                </a:r>
                <a:r>
                  <a:rPr lang="ko-KR" altLang="en-US" dirty="0" smtClean="0"/>
                  <a:t>부각</a:t>
                </a:r>
                <a:r>
                  <a:rPr lang="en-US" altLang="ko-KR" dirty="0" smtClean="0"/>
                  <a:t>, </a:t>
                </a:r>
                <a:r>
                  <a:rPr lang="ko-KR" altLang="en-US" dirty="0" smtClean="0"/>
                  <a:t>편파 등 </a:t>
                </a:r>
                <a:r>
                  <a:rPr lang="ko-KR" altLang="en-US" dirty="0" err="1" smtClean="0"/>
                  <a:t>레이다</a:t>
                </a:r>
                <a:r>
                  <a:rPr lang="ko-KR" altLang="en-US" dirty="0" smtClean="0"/>
                  <a:t> 시스템의 복잡한 함수이다</a:t>
                </a:r>
                <a:r>
                  <a:rPr lang="en-US" altLang="ko-KR" dirty="0" smtClean="0"/>
                  <a:t>.</a:t>
                </a:r>
                <a:endParaRPr lang="en-US" altLang="ko-KR" dirty="0"/>
              </a:p>
              <a:p>
                <a:pPr marL="0" indent="0">
                  <a:buNone/>
                </a:pPr>
                <a:endParaRPr lang="en-US" altLang="ko-KR" dirty="0" smtClean="0"/>
              </a:p>
              <a:p>
                <a:endParaRPr lang="ko-KR" altLang="en-US" dirty="0"/>
              </a:p>
            </p:txBody>
          </p:sp>
        </mc:Choice>
        <mc:Fallback xmlns="">
          <p:sp>
            <p:nvSpPr>
              <p:cNvPr id="2" name="내용 개체 틀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28650" y="1297354"/>
                <a:ext cx="7577302" cy="4879609"/>
              </a:xfrm>
              <a:blipFill rotWithShape="0">
                <a:blip r:embed="rId2"/>
                <a:stretch>
                  <a:fillRect t="-12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레이다</a:t>
            </a:r>
            <a:r>
              <a:rPr lang="ko-KR" altLang="en-US" dirty="0" smtClean="0"/>
              <a:t> 방정식</a:t>
            </a:r>
            <a:r>
              <a:rPr lang="en-US" altLang="ko-KR" dirty="0" smtClean="0"/>
              <a:t>(radar equation)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626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내용 개체 틀 1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 fontScale="625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ko-KR" dirty="0" smtClean="0"/>
                  <a:t>Rayleigh Criteria: </a:t>
                </a:r>
                <a:r>
                  <a:rPr lang="ko-KR" altLang="en-US" dirty="0" smtClean="0"/>
                  <a:t>입사각 </a:t>
                </a:r>
                <a14:m>
                  <m:oMath xmlns:m="http://schemas.openxmlformats.org/officeDocument/2006/math">
                    <m:r>
                      <a:rPr lang="ko-KR" altLang="en-US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ko-KR" dirty="0" smtClean="0"/>
                  <a:t>, </a:t>
                </a:r>
                <a:r>
                  <a:rPr lang="ko-KR" altLang="en-US" dirty="0" smtClean="0"/>
                  <a:t>지표면 높이의 표준편차를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ko-KR" altLang="en-US" i="1">
                        <a:latin typeface="Cambria Math" panose="02040503050406030204" pitchFamily="18" charset="0"/>
                      </a:rPr>
                      <m:t>라</m:t>
                    </m:r>
                  </m:oMath>
                </a14:m>
                <a:r>
                  <a:rPr lang="ko-KR" altLang="en-US" dirty="0" smtClean="0"/>
                  <a:t> 할 때</a:t>
                </a:r>
                <a:r>
                  <a:rPr lang="en-US" altLang="ko-KR" dirty="0" smtClean="0"/>
                  <a:t>,</a:t>
                </a:r>
                <a:endParaRPr lang="en-US" altLang="ko-KR" dirty="0"/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ko-KR" alt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25</m:t>
                        </m:r>
                        <m:func>
                          <m:func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ko-KR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ko-KR" alt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den>
                    </m:f>
                    <m:r>
                      <a:rPr lang="ko-KR" altLang="en-US" i="1">
                        <a:latin typeface="Cambria Math" panose="02040503050406030204" pitchFamily="18" charset="0"/>
                      </a:rPr>
                      <m:t>이</m:t>
                    </m:r>
                  </m:oMath>
                </a14:m>
                <a:r>
                  <a:rPr lang="ko-KR" altLang="en-US" dirty="0" smtClean="0"/>
                  <a:t>면 매끄러운 표면</a:t>
                </a:r>
                <a:endParaRPr lang="en-US" altLang="ko-KR" dirty="0" smtClean="0"/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altLang="ko-KR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&gt;</m:t>
                    </m:r>
                    <m:f>
                      <m:f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ko-KR" altLang="en-US" i="1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4.4</m:t>
                        </m:r>
                        <m:func>
                          <m:func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ko-KR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ko-KR" alt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den>
                    </m:f>
                    <m:r>
                      <a:rPr lang="ko-KR" altLang="en-US" i="1" smtClean="0">
                        <a:latin typeface="Cambria Math" panose="02040503050406030204" pitchFamily="18" charset="0"/>
                      </a:rPr>
                      <m:t>이</m:t>
                    </m:r>
                  </m:oMath>
                </a14:m>
                <a:r>
                  <a:rPr lang="ko-KR" altLang="en-US" dirty="0" smtClean="0"/>
                  <a:t>면 거친 표면</a:t>
                </a:r>
                <a:endParaRPr lang="en-US" altLang="ko-KR" dirty="0" smtClean="0"/>
              </a:p>
              <a:p>
                <a:pPr>
                  <a:lnSpc>
                    <a:spcPct val="120000"/>
                  </a:lnSpc>
                </a:pPr>
                <a:r>
                  <a:rPr lang="ko-KR" altLang="en-US" dirty="0" smtClean="0"/>
                  <a:t>예를 들어 </a:t>
                </a:r>
                <a14:m>
                  <m:oMath xmlns:m="http://schemas.openxmlformats.org/officeDocument/2006/math">
                    <m:r>
                      <a:rPr lang="ko-KR" altLang="en-US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altLang="ko-KR" dirty="0" smtClean="0"/>
                  <a:t>, </a:t>
                </a:r>
                <a14:m>
                  <m:oMath xmlns:m="http://schemas.openxmlformats.org/officeDocument/2006/math">
                    <m:r>
                      <a:rPr lang="ko-KR" altLang="en-US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=3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𝑐𝑚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 (</m:t>
                    </m:r>
                  </m:oMath>
                </a14:m>
                <a:r>
                  <a:rPr lang="en-US" altLang="ko-KR" dirty="0" smtClean="0"/>
                  <a:t>X-band)</a:t>
                </a:r>
                <a:r>
                  <a:rPr lang="ko-KR" altLang="en-US" dirty="0" smtClean="0"/>
                  <a:t>이면 </a:t>
                </a:r>
                <a:r>
                  <a:rPr lang="en-US" altLang="ko-KR" dirty="0" smtClean="0"/>
                  <a:t>h&lt;0.17 cm </a:t>
                </a:r>
                <a:r>
                  <a:rPr lang="ko-KR" altLang="en-US" dirty="0" smtClean="0"/>
                  <a:t>이면 매끄러운 표면</a:t>
                </a:r>
                <a:r>
                  <a:rPr lang="en-US" altLang="ko-KR" dirty="0" smtClean="0"/>
                  <a:t>, h&gt;0.96 cm </a:t>
                </a:r>
                <a:r>
                  <a:rPr lang="ko-KR" altLang="en-US" dirty="0" smtClean="0"/>
                  <a:t>이면 거친 표면</a:t>
                </a:r>
                <a:r>
                  <a:rPr lang="en-US" altLang="ko-KR" dirty="0" smtClean="0"/>
                  <a:t>.</a:t>
                </a:r>
              </a:p>
              <a:p>
                <a:pPr>
                  <a:lnSpc>
                    <a:spcPct val="120000"/>
                  </a:lnSpc>
                </a:pPr>
                <a:r>
                  <a:rPr lang="ko-KR" altLang="en-US" dirty="0" smtClean="0"/>
                  <a:t>거친 표면은 후방산란 증가하여 </a:t>
                </a:r>
                <a:r>
                  <a:rPr lang="ko-KR" altLang="en-US" dirty="0" err="1" smtClean="0"/>
                  <a:t>레이다</a:t>
                </a:r>
                <a:r>
                  <a:rPr lang="ko-KR" altLang="en-US" dirty="0" smtClean="0"/>
                  <a:t> 영상에서 밝게</a:t>
                </a:r>
                <a:r>
                  <a:rPr lang="en-US" altLang="ko-KR" dirty="0" smtClean="0"/>
                  <a:t>, </a:t>
                </a:r>
                <a:r>
                  <a:rPr lang="ko-KR" altLang="en-US" dirty="0" smtClean="0"/>
                  <a:t>매끈한 표면은 후방산란 성분 작아 어둡게 나타난다</a:t>
                </a:r>
                <a:r>
                  <a:rPr lang="en-US" altLang="ko-KR" dirty="0" smtClean="0"/>
                  <a:t>.</a:t>
                </a:r>
                <a:r>
                  <a:rPr lang="ko-KR" altLang="en-US" dirty="0" smtClean="0"/>
                  <a:t> </a:t>
                </a:r>
                <a:endParaRPr lang="en-US" altLang="ko-KR" dirty="0" smtClean="0"/>
              </a:p>
              <a:p>
                <a:pPr>
                  <a:lnSpc>
                    <a:spcPct val="120000"/>
                  </a:lnSpc>
                </a:pPr>
                <a:r>
                  <a:rPr lang="ko-KR" altLang="en-US" dirty="0" smtClean="0"/>
                  <a:t>물은 마이크로파가 투과하지 못하며</a:t>
                </a:r>
                <a:r>
                  <a:rPr lang="en-US" altLang="ko-KR" dirty="0" smtClean="0"/>
                  <a:t>, </a:t>
                </a:r>
                <a:r>
                  <a:rPr lang="ko-KR" altLang="en-US" dirty="0" smtClean="0"/>
                  <a:t>잔잔한 물은 어둡게</a:t>
                </a:r>
                <a:r>
                  <a:rPr lang="en-US" altLang="ko-KR" dirty="0" smtClean="0"/>
                  <a:t>, </a:t>
                </a:r>
                <a:r>
                  <a:rPr lang="ko-KR" altLang="en-US" dirty="0" err="1" smtClean="0"/>
                  <a:t>바람부는</a:t>
                </a:r>
                <a:r>
                  <a:rPr lang="ko-KR" altLang="en-US" dirty="0" smtClean="0"/>
                  <a:t> 날의 물은 밝게 보인다</a:t>
                </a:r>
                <a:r>
                  <a:rPr lang="en-US" altLang="ko-KR" dirty="0" smtClean="0"/>
                  <a:t>.</a:t>
                </a:r>
                <a:endParaRPr lang="en-US" altLang="ko-KR" dirty="0"/>
              </a:p>
              <a:p>
                <a:endParaRPr lang="en-US" altLang="ko-KR" dirty="0" smtClean="0"/>
              </a:p>
              <a:p>
                <a:endParaRPr lang="ko-KR" altLang="en-US" dirty="0"/>
              </a:p>
            </p:txBody>
          </p:sp>
        </mc:Choice>
        <mc:Fallback xmlns="">
          <p:sp>
            <p:nvSpPr>
              <p:cNvPr id="2" name="내용 개체 틀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0">
                <a:blip r:embed="rId2"/>
                <a:stretch>
                  <a:fillRect l="-940" t="-1000" r="-1254" b="-112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내용 개체 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표면 거칠기</a:t>
            </a:r>
            <a:endParaRPr lang="ko-KR" alt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540" y="1489841"/>
            <a:ext cx="3972352" cy="394510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79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9" name="Picture 6" descr="al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552" y="1123157"/>
            <a:ext cx="3696028" cy="3536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feature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3139" y="1123157"/>
            <a:ext cx="3654593" cy="3631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096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45" y="1111276"/>
            <a:ext cx="6132689" cy="463267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6584244" y="1129085"/>
            <a:ext cx="2099733" cy="4080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0433" tIns="39511" rIns="80433" bIns="39511">
            <a:spAutoFit/>
          </a:bodyPr>
          <a:lstStyle/>
          <a:p>
            <a:r>
              <a:rPr lang="en-US" altLang="ko-KR" sz="2133" dirty="0">
                <a:ea typeface="굴림" panose="020B0600000101010101" pitchFamily="50" charset="-127"/>
              </a:rPr>
              <a:t>Nile River Sudan</a:t>
            </a: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6584244" y="4617156"/>
            <a:ext cx="2202745" cy="106467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0433" tIns="39511" rIns="80433" bIns="39511">
            <a:spAutoFit/>
          </a:bodyPr>
          <a:lstStyle/>
          <a:p>
            <a:pPr algn="l"/>
            <a:r>
              <a:rPr lang="en-US" altLang="ko-KR" sz="1600" dirty="0">
                <a:ea typeface="굴림" panose="020B0600000101010101" pitchFamily="50" charset="-127"/>
              </a:rPr>
              <a:t>SIR-C Color Composite:</a:t>
            </a:r>
          </a:p>
          <a:p>
            <a:pPr algn="l"/>
            <a:r>
              <a:rPr lang="en-US" altLang="ko-KR" sz="1600" dirty="0">
                <a:ea typeface="굴림" panose="020B0600000101010101" pitchFamily="50" charset="-127"/>
              </a:rPr>
              <a:t>  </a:t>
            </a:r>
            <a:r>
              <a:rPr lang="en-US" altLang="ko-KR" sz="1600" dirty="0">
                <a:latin typeface="Arial" panose="020B0604020202020204" pitchFamily="34" charset="0"/>
                <a:ea typeface="굴림" panose="020B0600000101010101" pitchFamily="50" charset="-127"/>
              </a:rPr>
              <a:t>•</a:t>
            </a:r>
            <a:r>
              <a:rPr lang="en-US" altLang="ko-KR" sz="1600" dirty="0">
                <a:ea typeface="굴림" panose="020B0600000101010101" pitchFamily="50" charset="-127"/>
              </a:rPr>
              <a:t> Red    = C-band HV</a:t>
            </a:r>
          </a:p>
          <a:p>
            <a:pPr algn="l"/>
            <a:r>
              <a:rPr lang="en-US" altLang="ko-KR" sz="1600" dirty="0">
                <a:ea typeface="굴림" panose="020B0600000101010101" pitchFamily="50" charset="-127"/>
              </a:rPr>
              <a:t>  </a:t>
            </a:r>
            <a:r>
              <a:rPr lang="en-US" altLang="ko-KR" sz="1600" dirty="0">
                <a:latin typeface="Arial" panose="020B0604020202020204" pitchFamily="34" charset="0"/>
                <a:ea typeface="굴림" panose="020B0600000101010101" pitchFamily="50" charset="-127"/>
              </a:rPr>
              <a:t>•</a:t>
            </a:r>
            <a:r>
              <a:rPr lang="en-US" altLang="ko-KR" sz="1600" dirty="0">
                <a:ea typeface="굴림" panose="020B0600000101010101" pitchFamily="50" charset="-127"/>
              </a:rPr>
              <a:t> Green = L-band HV</a:t>
            </a:r>
          </a:p>
          <a:p>
            <a:pPr algn="l"/>
            <a:r>
              <a:rPr lang="en-US" altLang="ko-KR" sz="1600" dirty="0">
                <a:ea typeface="굴림" panose="020B0600000101010101" pitchFamily="50" charset="-127"/>
              </a:rPr>
              <a:t>  </a:t>
            </a:r>
            <a:r>
              <a:rPr lang="en-US" altLang="ko-KR" sz="1600" dirty="0">
                <a:latin typeface="Arial" panose="020B0604020202020204" pitchFamily="34" charset="0"/>
                <a:ea typeface="굴림" panose="020B0600000101010101" pitchFamily="50" charset="-127"/>
              </a:rPr>
              <a:t>•</a:t>
            </a:r>
            <a:r>
              <a:rPr lang="en-US" altLang="ko-KR" sz="1600" dirty="0">
                <a:ea typeface="굴림" panose="020B0600000101010101" pitchFamily="50" charset="-127"/>
              </a:rPr>
              <a:t> Blue   = L-band </a:t>
            </a:r>
            <a:r>
              <a:rPr lang="en-US" altLang="ko-KR" sz="1600" dirty="0" smtClean="0">
                <a:ea typeface="굴림" panose="020B0600000101010101" pitchFamily="50" charset="-127"/>
              </a:rPr>
              <a:t>HH</a:t>
            </a:r>
          </a:p>
        </p:txBody>
      </p:sp>
      <p:sp>
        <p:nvSpPr>
          <p:cNvPr id="80901" name="Rectangle 5"/>
          <p:cNvSpPr>
            <a:spLocks noChangeArrowheads="1"/>
          </p:cNvSpPr>
          <p:nvPr/>
        </p:nvSpPr>
        <p:spPr bwMode="auto">
          <a:xfrm>
            <a:off x="6595533" y="2528711"/>
            <a:ext cx="1389945" cy="81845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0433" tIns="39511" rIns="80433" bIns="39511">
            <a:spAutoFit/>
          </a:bodyPr>
          <a:lstStyle/>
          <a:p>
            <a:r>
              <a:rPr lang="en-US" altLang="ko-KR" sz="1600">
                <a:ea typeface="굴림" panose="020B0600000101010101" pitchFamily="50" charset="-127"/>
              </a:rPr>
              <a:t>Space Shuttle </a:t>
            </a:r>
          </a:p>
          <a:p>
            <a:r>
              <a:rPr lang="en-US" altLang="ko-KR" sz="1600">
                <a:ea typeface="굴림" panose="020B0600000101010101" pitchFamily="50" charset="-127"/>
              </a:rPr>
              <a:t>Color-Infrared </a:t>
            </a:r>
          </a:p>
          <a:p>
            <a:r>
              <a:rPr lang="en-US" altLang="ko-KR" sz="1600">
                <a:ea typeface="굴림" panose="020B0600000101010101" pitchFamily="50" charset="-127"/>
              </a:rPr>
              <a:t>Photograph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5853" y="306981"/>
            <a:ext cx="8181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ea typeface="굴림" panose="020B0600000101010101" pitchFamily="50" charset="-127"/>
              </a:rPr>
              <a:t>토양수분과 투과</a:t>
            </a:r>
            <a:r>
              <a:rPr lang="en-US" altLang="ko-KR" dirty="0" smtClean="0">
                <a:ea typeface="굴림" panose="020B0600000101010101" pitchFamily="50" charset="-127"/>
              </a:rPr>
              <a:t>: </a:t>
            </a:r>
            <a:r>
              <a:rPr lang="ko-KR" altLang="en-US" dirty="0" smtClean="0">
                <a:ea typeface="굴림" panose="020B0600000101010101" pitchFamily="50" charset="-127"/>
              </a:rPr>
              <a:t>건조 토양에서는 </a:t>
            </a:r>
            <a:r>
              <a:rPr lang="en-US" altLang="ko-KR" dirty="0" smtClean="0">
                <a:ea typeface="굴림" panose="020B0600000101010101" pitchFamily="50" charset="-127"/>
              </a:rPr>
              <a:t>L-band</a:t>
            </a:r>
            <a:r>
              <a:rPr lang="ko-KR" altLang="en-US" dirty="0">
                <a:ea typeface="굴림" panose="020B0600000101010101" pitchFamily="50" charset="-127"/>
              </a:rPr>
              <a:t>의 경우 </a:t>
            </a:r>
            <a:r>
              <a:rPr lang="en-US" altLang="ko-KR" dirty="0">
                <a:ea typeface="굴림" panose="020B0600000101010101" pitchFamily="50" charset="-127"/>
              </a:rPr>
              <a:t>10m</a:t>
            </a:r>
            <a:r>
              <a:rPr lang="ko-KR" altLang="en-US" dirty="0">
                <a:ea typeface="굴림" panose="020B0600000101010101" pitchFamily="50" charset="-127"/>
              </a:rPr>
              <a:t>까지 </a:t>
            </a:r>
            <a:r>
              <a:rPr lang="ko-KR" altLang="en-US" dirty="0" smtClean="0">
                <a:ea typeface="굴림" panose="020B0600000101010101" pitchFamily="50" charset="-127"/>
              </a:rPr>
              <a:t>투과가 가능하지만 습윤 토양에서는 수</a:t>
            </a:r>
            <a:r>
              <a:rPr lang="en-US" altLang="ko-KR" dirty="0">
                <a:ea typeface="굴림" panose="020B0600000101010101" pitchFamily="50" charset="-127"/>
              </a:rPr>
              <a:t>mm</a:t>
            </a:r>
            <a:r>
              <a:rPr lang="ko-KR" altLang="en-US" dirty="0">
                <a:ea typeface="굴림" panose="020B0600000101010101" pitchFamily="50" charset="-127"/>
              </a:rPr>
              <a:t>도 </a:t>
            </a:r>
            <a:r>
              <a:rPr lang="en-US" altLang="ko-KR" dirty="0">
                <a:ea typeface="굴림" panose="020B0600000101010101" pitchFamily="50" charset="-127"/>
              </a:rPr>
              <a:t> </a:t>
            </a:r>
            <a:r>
              <a:rPr lang="ko-KR" altLang="en-US" dirty="0" smtClean="0">
                <a:ea typeface="굴림" panose="020B0600000101010101" pitchFamily="50" charset="-127"/>
              </a:rPr>
              <a:t>투과하지 못함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190081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5892800" y="821267"/>
            <a:ext cx="2777067" cy="172094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0433" tIns="39511" rIns="80433" bIns="39511">
            <a:spAutoFit/>
          </a:bodyPr>
          <a:lstStyle/>
          <a:p>
            <a:r>
              <a:rPr lang="en-US" altLang="ko-KR" sz="2133">
                <a:ea typeface="굴림" panose="020B0600000101010101" pitchFamily="50" charset="-127"/>
              </a:rPr>
              <a:t>Major Sources of RADAR Scattering from Woody and Herbaceous Vegetation Canopies</a:t>
            </a:r>
          </a:p>
        </p:txBody>
      </p:sp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34" y="787400"/>
            <a:ext cx="5207000" cy="521546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2432455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67" y="1041400"/>
            <a:ext cx="6841067" cy="5164667"/>
          </a:xfrm>
          <a:prstGeom prst="rect">
            <a:avLst/>
          </a:prstGeom>
          <a:noFill/>
          <a:effectLst/>
        </p:spPr>
      </p:pic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541867" y="588434"/>
            <a:ext cx="6366933" cy="32601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0433" tIns="39511" rIns="80433" bIns="39511">
            <a:spAutoFit/>
          </a:bodyPr>
          <a:lstStyle/>
          <a:p>
            <a:r>
              <a:rPr lang="en-US" altLang="ko-KR" sz="1600">
                <a:ea typeface="굴림" panose="020B0600000101010101" pitchFamily="50" charset="-127"/>
              </a:rPr>
              <a:t>Response of A Pine Forest Stand to X-, C- and L-band Microwave Energy</a:t>
            </a:r>
          </a:p>
        </p:txBody>
      </p:sp>
    </p:spTree>
    <p:extLst>
      <p:ext uri="{BB962C8B-B14F-4D97-AF65-F5344CB8AC3E}">
        <p14:creationId xmlns:p14="http://schemas.microsoft.com/office/powerpoint/2010/main" val="1251645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3438879" y="1039989"/>
            <a:ext cx="4196644" cy="73625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0433" tIns="39511" rIns="80433" bIns="39511">
            <a:spAutoFit/>
          </a:bodyPr>
          <a:lstStyle/>
          <a:p>
            <a:r>
              <a:rPr lang="en-US" altLang="ko-KR" sz="2133" dirty="0">
                <a:ea typeface="굴림" panose="020B0600000101010101" pitchFamily="50" charset="-127"/>
              </a:rPr>
              <a:t>Shuttle Imaging Radar (SIR-C) Image of Los Angeles</a:t>
            </a:r>
          </a:p>
        </p:txBody>
      </p:sp>
      <p:pic>
        <p:nvPicPr>
          <p:cNvPr id="8704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45" y="1035756"/>
            <a:ext cx="2517422" cy="483164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/>
        </p:spPr>
      </p:pic>
      <p:pic>
        <p:nvPicPr>
          <p:cNvPr id="8704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778" y="2006600"/>
            <a:ext cx="4775200" cy="366888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0327764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586074" y="811707"/>
            <a:ext cx="4402667" cy="32601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0433" tIns="39511" rIns="80433" bIns="39511">
            <a:spAutoFit/>
          </a:bodyPr>
          <a:lstStyle/>
          <a:p>
            <a:r>
              <a:rPr lang="en-US" altLang="ko-KR" sz="1600" dirty="0">
                <a:ea typeface="굴림" panose="020B0600000101010101" pitchFamily="50" charset="-127"/>
              </a:rPr>
              <a:t>Side-looking Airborne RADAR (SLAR) System</a:t>
            </a:r>
          </a:p>
        </p:txBody>
      </p:sp>
      <p:grpSp>
        <p:nvGrpSpPr>
          <p:cNvPr id="2" name="그룹 1"/>
          <p:cNvGrpSpPr/>
          <p:nvPr/>
        </p:nvGrpSpPr>
        <p:grpSpPr>
          <a:xfrm>
            <a:off x="1956895" y="1605456"/>
            <a:ext cx="6115050" cy="3963988"/>
            <a:chOff x="1215916" y="1621221"/>
            <a:chExt cx="6115050" cy="3963988"/>
          </a:xfrm>
        </p:grpSpPr>
        <p:sp>
          <p:nvSpPr>
            <p:cNvPr id="9" name="AutoShape 9"/>
            <p:cNvSpPr>
              <a:spLocks noChangeAspect="1" noChangeArrowheads="1" noTextEdit="1"/>
            </p:cNvSpPr>
            <p:nvPr/>
          </p:nvSpPr>
          <p:spPr bwMode="auto">
            <a:xfrm>
              <a:off x="1215916" y="1621221"/>
              <a:ext cx="6115050" cy="3962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5922854" y="4243771"/>
              <a:ext cx="952500" cy="152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5978416" y="4216784"/>
              <a:ext cx="96838" cy="19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anose="02020603050405020304" pitchFamily="18" charset="0"/>
                </a:rPr>
                <a:t>t</a:t>
              </a:r>
              <a:endParaRPr kumimoji="0" lang="ko-KR" altLang="ko-KR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6019691" y="4216784"/>
              <a:ext cx="925513" cy="19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anose="02020603050405020304" pitchFamily="18" charset="0"/>
                </a:rPr>
                <a:t>ransmitted pulse</a:t>
              </a:r>
              <a:endParaRPr kumimoji="0" lang="ko-KR" altLang="ko-KR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13" name="Rectangle 14"/>
            <p:cNvSpPr>
              <a:spLocks noChangeArrowheads="1"/>
            </p:cNvSpPr>
            <p:nvPr/>
          </p:nvSpPr>
          <p:spPr bwMode="auto">
            <a:xfrm>
              <a:off x="5908566" y="4631121"/>
              <a:ext cx="1063625" cy="152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>
              <a:off x="5949841" y="4602546"/>
              <a:ext cx="123825" cy="19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anose="02020603050405020304" pitchFamily="18" charset="0"/>
                </a:rPr>
                <a:t>b</a:t>
              </a:r>
              <a:endParaRPr kumimoji="0" lang="ko-KR" altLang="ko-KR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15" name="Rectangle 16"/>
            <p:cNvSpPr>
              <a:spLocks noChangeArrowheads="1"/>
            </p:cNvSpPr>
            <p:nvPr/>
          </p:nvSpPr>
          <p:spPr bwMode="auto">
            <a:xfrm>
              <a:off x="6019691" y="4602546"/>
              <a:ext cx="1020763" cy="19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anose="02020603050405020304" pitchFamily="18" charset="0"/>
                </a:rPr>
                <a:t>ackscattered pulse</a:t>
              </a:r>
              <a:endParaRPr kumimoji="0" lang="ko-KR" altLang="ko-KR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Times" panose="02020603050405020304" pitchFamily="18" charset="0"/>
              </a:endParaRPr>
            </a:p>
          </p:txBody>
        </p:sp>
        <p:grpSp>
          <p:nvGrpSpPr>
            <p:cNvPr id="16" name="Group 20"/>
            <p:cNvGrpSpPr>
              <a:grpSpLocks/>
            </p:cNvGrpSpPr>
            <p:nvPr/>
          </p:nvGrpSpPr>
          <p:grpSpPr bwMode="auto">
            <a:xfrm>
              <a:off x="3811479" y="4699384"/>
              <a:ext cx="53975" cy="360363"/>
              <a:chOff x="2967" y="3283"/>
              <a:chExt cx="34" cy="227"/>
            </a:xfrm>
          </p:grpSpPr>
          <p:sp>
            <p:nvSpPr>
              <p:cNvPr id="97" name="Freeform 17"/>
              <p:cNvSpPr>
                <a:spLocks/>
              </p:cNvSpPr>
              <p:nvPr/>
            </p:nvSpPr>
            <p:spPr bwMode="auto">
              <a:xfrm>
                <a:off x="2967" y="3449"/>
                <a:ext cx="34" cy="61"/>
              </a:xfrm>
              <a:custGeom>
                <a:avLst/>
                <a:gdLst>
                  <a:gd name="T0" fmla="*/ 17 w 34"/>
                  <a:gd name="T1" fmla="*/ 61 h 61"/>
                  <a:gd name="T2" fmla="*/ 0 w 34"/>
                  <a:gd name="T3" fmla="*/ 0 h 61"/>
                  <a:gd name="T4" fmla="*/ 17 w 34"/>
                  <a:gd name="T5" fmla="*/ 0 h 61"/>
                  <a:gd name="T6" fmla="*/ 34 w 34"/>
                  <a:gd name="T7" fmla="*/ 0 h 61"/>
                  <a:gd name="T8" fmla="*/ 17 w 34"/>
                  <a:gd name="T9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61">
                    <a:moveTo>
                      <a:pt x="17" y="61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34" y="0"/>
                    </a:lnTo>
                    <a:lnTo>
                      <a:pt x="17" y="61"/>
                    </a:lnTo>
                    <a:close/>
                  </a:path>
                </a:pathLst>
              </a:custGeom>
              <a:solidFill>
                <a:srgbClr val="000000"/>
              </a:solidFill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8" name="Line 18"/>
              <p:cNvSpPr>
                <a:spLocks noChangeShapeType="1"/>
              </p:cNvSpPr>
              <p:nvPr/>
            </p:nvSpPr>
            <p:spPr bwMode="auto">
              <a:xfrm>
                <a:off x="2984" y="3283"/>
                <a:ext cx="0" cy="7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9" name="Line 19"/>
              <p:cNvSpPr>
                <a:spLocks noChangeShapeType="1"/>
              </p:cNvSpPr>
              <p:nvPr/>
            </p:nvSpPr>
            <p:spPr bwMode="auto">
              <a:xfrm>
                <a:off x="2984" y="3396"/>
                <a:ext cx="0" cy="44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17" name="Group 23"/>
            <p:cNvGrpSpPr>
              <a:grpSpLocks/>
            </p:cNvGrpSpPr>
            <p:nvPr/>
          </p:nvGrpSpPr>
          <p:grpSpPr bwMode="auto">
            <a:xfrm>
              <a:off x="1989029" y="4451734"/>
              <a:ext cx="331788" cy="55563"/>
              <a:chOff x="1819" y="3127"/>
              <a:chExt cx="209" cy="35"/>
            </a:xfrm>
          </p:grpSpPr>
          <p:sp>
            <p:nvSpPr>
              <p:cNvPr id="95" name="Freeform 21"/>
              <p:cNvSpPr>
                <a:spLocks/>
              </p:cNvSpPr>
              <p:nvPr/>
            </p:nvSpPr>
            <p:spPr bwMode="auto">
              <a:xfrm>
                <a:off x="1967" y="3127"/>
                <a:ext cx="61" cy="35"/>
              </a:xfrm>
              <a:custGeom>
                <a:avLst/>
                <a:gdLst>
                  <a:gd name="T0" fmla="*/ 61 w 61"/>
                  <a:gd name="T1" fmla="*/ 17 h 35"/>
                  <a:gd name="T2" fmla="*/ 0 w 61"/>
                  <a:gd name="T3" fmla="*/ 35 h 35"/>
                  <a:gd name="T4" fmla="*/ 0 w 61"/>
                  <a:gd name="T5" fmla="*/ 17 h 35"/>
                  <a:gd name="T6" fmla="*/ 0 w 61"/>
                  <a:gd name="T7" fmla="*/ 0 h 35"/>
                  <a:gd name="T8" fmla="*/ 61 w 61"/>
                  <a:gd name="T9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35">
                    <a:moveTo>
                      <a:pt x="61" y="17"/>
                    </a:moveTo>
                    <a:lnTo>
                      <a:pt x="0" y="35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61" y="17"/>
                    </a:lnTo>
                    <a:close/>
                  </a:path>
                </a:pathLst>
              </a:custGeom>
              <a:solidFill>
                <a:srgbClr val="000000"/>
              </a:solidFill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6" name="Line 22"/>
              <p:cNvSpPr>
                <a:spLocks noChangeShapeType="1"/>
              </p:cNvSpPr>
              <p:nvPr/>
            </p:nvSpPr>
            <p:spPr bwMode="auto">
              <a:xfrm>
                <a:off x="1819" y="3144"/>
                <a:ext cx="148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18" name="Group 26"/>
            <p:cNvGrpSpPr>
              <a:grpSpLocks/>
            </p:cNvGrpSpPr>
            <p:nvPr/>
          </p:nvGrpSpPr>
          <p:grpSpPr bwMode="auto">
            <a:xfrm>
              <a:off x="2890729" y="4451734"/>
              <a:ext cx="368300" cy="55563"/>
              <a:chOff x="2387" y="3127"/>
              <a:chExt cx="232" cy="35"/>
            </a:xfrm>
          </p:grpSpPr>
          <p:sp>
            <p:nvSpPr>
              <p:cNvPr id="93" name="Freeform 24"/>
              <p:cNvSpPr>
                <a:spLocks/>
              </p:cNvSpPr>
              <p:nvPr/>
            </p:nvSpPr>
            <p:spPr bwMode="auto">
              <a:xfrm>
                <a:off x="2558" y="3127"/>
                <a:ext cx="61" cy="35"/>
              </a:xfrm>
              <a:custGeom>
                <a:avLst/>
                <a:gdLst>
                  <a:gd name="T0" fmla="*/ 61 w 61"/>
                  <a:gd name="T1" fmla="*/ 17 h 35"/>
                  <a:gd name="T2" fmla="*/ 0 w 61"/>
                  <a:gd name="T3" fmla="*/ 35 h 35"/>
                  <a:gd name="T4" fmla="*/ 0 w 61"/>
                  <a:gd name="T5" fmla="*/ 17 h 35"/>
                  <a:gd name="T6" fmla="*/ 0 w 61"/>
                  <a:gd name="T7" fmla="*/ 0 h 35"/>
                  <a:gd name="T8" fmla="*/ 61 w 61"/>
                  <a:gd name="T9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35">
                    <a:moveTo>
                      <a:pt x="61" y="17"/>
                    </a:moveTo>
                    <a:lnTo>
                      <a:pt x="0" y="35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61" y="17"/>
                    </a:lnTo>
                    <a:close/>
                  </a:path>
                </a:pathLst>
              </a:custGeom>
              <a:solidFill>
                <a:srgbClr val="000000"/>
              </a:solidFill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4" name="Line 25"/>
              <p:cNvSpPr>
                <a:spLocks noChangeShapeType="1"/>
              </p:cNvSpPr>
              <p:nvPr/>
            </p:nvSpPr>
            <p:spPr bwMode="auto">
              <a:xfrm>
                <a:off x="2387" y="3144"/>
                <a:ext cx="191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19" name="Rectangle 27"/>
            <p:cNvSpPr>
              <a:spLocks noChangeArrowheads="1"/>
            </p:cNvSpPr>
            <p:nvPr/>
          </p:nvSpPr>
          <p:spPr bwMode="auto">
            <a:xfrm>
              <a:off x="2354154" y="4305684"/>
              <a:ext cx="746125" cy="360363"/>
            </a:xfrm>
            <a:prstGeom prst="rect">
              <a:avLst/>
            </a:prstGeom>
            <a:solidFill>
              <a:srgbClr val="FFFFFF"/>
            </a:solidFill>
            <a:ln w="14288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Rectangle 28"/>
            <p:cNvSpPr>
              <a:spLocks noChangeArrowheads="1"/>
            </p:cNvSpPr>
            <p:nvPr/>
          </p:nvSpPr>
          <p:spPr bwMode="auto">
            <a:xfrm>
              <a:off x="4873516" y="4975609"/>
              <a:ext cx="111125" cy="19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anose="02020603050405020304" pitchFamily="18" charset="0"/>
                </a:rPr>
                <a:t>a</a:t>
              </a:r>
              <a:endParaRPr kumimoji="0" lang="ko-KR" altLang="ko-KR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21" name="Rectangle 29"/>
            <p:cNvSpPr>
              <a:spLocks noChangeArrowheads="1"/>
            </p:cNvSpPr>
            <p:nvPr/>
          </p:nvSpPr>
          <p:spPr bwMode="auto">
            <a:xfrm>
              <a:off x="4929079" y="4975609"/>
              <a:ext cx="414338" cy="19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anose="02020603050405020304" pitchFamily="18" charset="0"/>
                </a:rPr>
                <a:t>ntenna</a:t>
              </a:r>
              <a:endParaRPr kumimoji="0" lang="ko-KR" altLang="ko-KR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22" name="Rectangle 30"/>
            <p:cNvSpPr>
              <a:spLocks noChangeArrowheads="1"/>
            </p:cNvSpPr>
            <p:nvPr/>
          </p:nvSpPr>
          <p:spPr bwMode="auto">
            <a:xfrm>
              <a:off x="2376379" y="4396171"/>
              <a:ext cx="703263" cy="19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anose="02020603050405020304" pitchFamily="18" charset="0"/>
                </a:rPr>
                <a:t>Transmitter</a:t>
              </a:r>
              <a:endParaRPr kumimoji="0" lang="ko-KR" altLang="ko-KR" sz="3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23" name="Rectangle 31"/>
            <p:cNvSpPr>
              <a:spLocks noChangeArrowheads="1"/>
            </p:cNvSpPr>
            <p:nvPr/>
          </p:nvSpPr>
          <p:spPr bwMode="auto">
            <a:xfrm>
              <a:off x="3279666" y="4181859"/>
              <a:ext cx="704850" cy="608013"/>
            </a:xfrm>
            <a:prstGeom prst="rect">
              <a:avLst/>
            </a:prstGeom>
            <a:solidFill>
              <a:srgbClr val="FFFFFF"/>
            </a:solidFill>
            <a:ln w="14288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Rectangle 32"/>
            <p:cNvSpPr>
              <a:spLocks noChangeArrowheads="1"/>
            </p:cNvSpPr>
            <p:nvPr/>
          </p:nvSpPr>
          <p:spPr bwMode="auto">
            <a:xfrm>
              <a:off x="3368566" y="4231071"/>
              <a:ext cx="593725" cy="19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anose="02020603050405020304" pitchFamily="18" charset="0"/>
                </a:rPr>
                <a:t>Duplexer </a:t>
              </a:r>
              <a:endParaRPr kumimoji="0" lang="ko-KR" altLang="ko-KR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25" name="Rectangle 33"/>
            <p:cNvSpPr>
              <a:spLocks noChangeArrowheads="1"/>
            </p:cNvSpPr>
            <p:nvPr/>
          </p:nvSpPr>
          <p:spPr bwMode="auto">
            <a:xfrm>
              <a:off x="3300304" y="4396171"/>
              <a:ext cx="165100" cy="19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anose="02020603050405020304" pitchFamily="18" charset="0"/>
                </a:rPr>
                <a:t> • </a:t>
              </a:r>
              <a:endParaRPr kumimoji="0" lang="ko-KR" altLang="ko-KR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26" name="Rectangle 34"/>
            <p:cNvSpPr>
              <a:spLocks noChangeArrowheads="1"/>
            </p:cNvSpPr>
            <p:nvPr/>
          </p:nvSpPr>
          <p:spPr bwMode="auto">
            <a:xfrm>
              <a:off x="3395554" y="4396171"/>
              <a:ext cx="593725" cy="19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anose="02020603050405020304" pitchFamily="18" charset="0"/>
                </a:rPr>
                <a:t>sends and</a:t>
              </a:r>
              <a:endParaRPr kumimoji="0" lang="ko-KR" altLang="ko-KR" sz="3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27" name="Rectangle 35"/>
            <p:cNvSpPr>
              <a:spLocks noChangeArrowheads="1"/>
            </p:cNvSpPr>
            <p:nvPr/>
          </p:nvSpPr>
          <p:spPr bwMode="auto">
            <a:xfrm>
              <a:off x="3962291" y="4396171"/>
              <a:ext cx="96838" cy="19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anose="02020603050405020304" pitchFamily="18" charset="0"/>
                </a:rPr>
                <a:t> </a:t>
              </a:r>
              <a:endParaRPr kumimoji="0" lang="ko-KR" altLang="ko-KR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3411429" y="4561271"/>
              <a:ext cx="482600" cy="19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anose="02020603050405020304" pitchFamily="18" charset="0"/>
                </a:rPr>
                <a:t>receives</a:t>
              </a:r>
              <a:endParaRPr kumimoji="0" lang="ko-KR" altLang="ko-KR" sz="3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29" name="Rectangle 37"/>
            <p:cNvSpPr>
              <a:spLocks noChangeArrowheads="1"/>
            </p:cNvSpPr>
            <p:nvPr/>
          </p:nvSpPr>
          <p:spPr bwMode="auto">
            <a:xfrm>
              <a:off x="1498491" y="4291396"/>
              <a:ext cx="649288" cy="388938"/>
            </a:xfrm>
            <a:prstGeom prst="rect">
              <a:avLst/>
            </a:prstGeom>
            <a:solidFill>
              <a:srgbClr val="FFFFFF"/>
            </a:solidFill>
            <a:ln w="14288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Rectangle 38"/>
            <p:cNvSpPr>
              <a:spLocks noChangeArrowheads="1"/>
            </p:cNvSpPr>
            <p:nvPr/>
          </p:nvSpPr>
          <p:spPr bwMode="auto">
            <a:xfrm>
              <a:off x="1657241" y="4313621"/>
              <a:ext cx="441325" cy="19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anose="02020603050405020304" pitchFamily="18" charset="0"/>
                </a:rPr>
                <a:t>Pulse  </a:t>
              </a:r>
              <a:endParaRPr kumimoji="0" lang="ko-KR" altLang="ko-KR" sz="3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31" name="Rectangle 39"/>
            <p:cNvSpPr>
              <a:spLocks noChangeArrowheads="1"/>
            </p:cNvSpPr>
            <p:nvPr/>
          </p:nvSpPr>
          <p:spPr bwMode="auto">
            <a:xfrm>
              <a:off x="1536591" y="4478721"/>
              <a:ext cx="579438" cy="19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anose="02020603050405020304" pitchFamily="18" charset="0"/>
                </a:rPr>
                <a:t>Generator</a:t>
              </a:r>
              <a:endParaRPr kumimoji="0" lang="ko-KR" altLang="ko-KR" sz="3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32" name="Rectangle 40"/>
            <p:cNvSpPr>
              <a:spLocks noChangeArrowheads="1"/>
            </p:cNvSpPr>
            <p:nvPr/>
          </p:nvSpPr>
          <p:spPr bwMode="auto">
            <a:xfrm>
              <a:off x="1554054" y="4858134"/>
              <a:ext cx="1077913" cy="401638"/>
            </a:xfrm>
            <a:prstGeom prst="rect">
              <a:avLst/>
            </a:prstGeom>
            <a:solidFill>
              <a:srgbClr val="FFFFFF"/>
            </a:solidFill>
            <a:ln w="14288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Rectangle 41"/>
            <p:cNvSpPr>
              <a:spLocks noChangeArrowheads="1"/>
            </p:cNvSpPr>
            <p:nvPr/>
          </p:nvSpPr>
          <p:spPr bwMode="auto">
            <a:xfrm>
              <a:off x="1630254" y="4907346"/>
              <a:ext cx="952500" cy="3317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Rectangle 42"/>
            <p:cNvSpPr>
              <a:spLocks noChangeArrowheads="1"/>
            </p:cNvSpPr>
            <p:nvPr/>
          </p:nvSpPr>
          <p:spPr bwMode="auto">
            <a:xfrm>
              <a:off x="1671529" y="4893059"/>
              <a:ext cx="1008063" cy="19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anose="02020603050405020304" pitchFamily="18" charset="0"/>
                </a:rPr>
                <a:t>CRT Display or </a:t>
              </a:r>
              <a:endParaRPr kumimoji="0" lang="ko-KR" altLang="ko-KR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35" name="Rectangle 43"/>
            <p:cNvSpPr>
              <a:spLocks noChangeArrowheads="1"/>
            </p:cNvSpPr>
            <p:nvPr/>
          </p:nvSpPr>
          <p:spPr bwMode="auto">
            <a:xfrm>
              <a:off x="1644541" y="5058159"/>
              <a:ext cx="966788" cy="19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anose="02020603050405020304" pitchFamily="18" charset="0"/>
                </a:rPr>
                <a:t>Digital Recorder</a:t>
              </a:r>
              <a:endParaRPr kumimoji="0" lang="ko-KR" altLang="ko-KR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Times" panose="02020603050405020304" pitchFamily="18" charset="0"/>
              </a:endParaRPr>
            </a:p>
          </p:txBody>
        </p:sp>
        <p:grpSp>
          <p:nvGrpSpPr>
            <p:cNvPr id="36" name="Group 52"/>
            <p:cNvGrpSpPr>
              <a:grpSpLocks/>
            </p:cNvGrpSpPr>
            <p:nvPr/>
          </p:nvGrpSpPr>
          <p:grpSpPr bwMode="auto">
            <a:xfrm>
              <a:off x="2638316" y="5045459"/>
              <a:ext cx="1173163" cy="55563"/>
              <a:chOff x="2228" y="3501"/>
              <a:chExt cx="739" cy="35"/>
            </a:xfrm>
          </p:grpSpPr>
          <p:sp>
            <p:nvSpPr>
              <p:cNvPr id="85" name="Freeform 44"/>
              <p:cNvSpPr>
                <a:spLocks/>
              </p:cNvSpPr>
              <p:nvPr/>
            </p:nvSpPr>
            <p:spPr bwMode="auto">
              <a:xfrm>
                <a:off x="2228" y="3501"/>
                <a:ext cx="60" cy="35"/>
              </a:xfrm>
              <a:custGeom>
                <a:avLst/>
                <a:gdLst>
                  <a:gd name="T0" fmla="*/ 0 w 60"/>
                  <a:gd name="T1" fmla="*/ 17 h 35"/>
                  <a:gd name="T2" fmla="*/ 60 w 60"/>
                  <a:gd name="T3" fmla="*/ 0 h 35"/>
                  <a:gd name="T4" fmla="*/ 60 w 60"/>
                  <a:gd name="T5" fmla="*/ 17 h 35"/>
                  <a:gd name="T6" fmla="*/ 60 w 60"/>
                  <a:gd name="T7" fmla="*/ 35 h 35"/>
                  <a:gd name="T8" fmla="*/ 0 w 60"/>
                  <a:gd name="T9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35">
                    <a:moveTo>
                      <a:pt x="0" y="17"/>
                    </a:moveTo>
                    <a:lnTo>
                      <a:pt x="60" y="0"/>
                    </a:lnTo>
                    <a:lnTo>
                      <a:pt x="60" y="17"/>
                    </a:lnTo>
                    <a:lnTo>
                      <a:pt x="60" y="35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6" name="Line 45"/>
              <p:cNvSpPr>
                <a:spLocks noChangeShapeType="1"/>
              </p:cNvSpPr>
              <p:nvPr/>
            </p:nvSpPr>
            <p:spPr bwMode="auto">
              <a:xfrm flipH="1">
                <a:off x="2897" y="3518"/>
                <a:ext cx="70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7" name="Line 46"/>
              <p:cNvSpPr>
                <a:spLocks noChangeShapeType="1"/>
              </p:cNvSpPr>
              <p:nvPr/>
            </p:nvSpPr>
            <p:spPr bwMode="auto">
              <a:xfrm flipH="1">
                <a:off x="2793" y="3518"/>
                <a:ext cx="69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8" name="Line 47"/>
              <p:cNvSpPr>
                <a:spLocks noChangeShapeType="1"/>
              </p:cNvSpPr>
              <p:nvPr/>
            </p:nvSpPr>
            <p:spPr bwMode="auto">
              <a:xfrm flipH="1">
                <a:off x="2688" y="3518"/>
                <a:ext cx="70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9" name="Line 48"/>
              <p:cNvSpPr>
                <a:spLocks noChangeShapeType="1"/>
              </p:cNvSpPr>
              <p:nvPr/>
            </p:nvSpPr>
            <p:spPr bwMode="auto">
              <a:xfrm flipH="1">
                <a:off x="2584" y="3518"/>
                <a:ext cx="70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0" name="Line 49"/>
              <p:cNvSpPr>
                <a:spLocks noChangeShapeType="1"/>
              </p:cNvSpPr>
              <p:nvPr/>
            </p:nvSpPr>
            <p:spPr bwMode="auto">
              <a:xfrm flipH="1">
                <a:off x="2480" y="3518"/>
                <a:ext cx="69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1" name="Line 50"/>
              <p:cNvSpPr>
                <a:spLocks noChangeShapeType="1"/>
              </p:cNvSpPr>
              <p:nvPr/>
            </p:nvSpPr>
            <p:spPr bwMode="auto">
              <a:xfrm flipH="1">
                <a:off x="2375" y="3518"/>
                <a:ext cx="70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2" name="Line 51"/>
              <p:cNvSpPr>
                <a:spLocks noChangeShapeType="1"/>
              </p:cNvSpPr>
              <p:nvPr/>
            </p:nvSpPr>
            <p:spPr bwMode="auto">
              <a:xfrm flipH="1">
                <a:off x="2288" y="3518"/>
                <a:ext cx="53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37" name="Group 55"/>
            <p:cNvGrpSpPr>
              <a:grpSpLocks/>
            </p:cNvGrpSpPr>
            <p:nvPr/>
          </p:nvGrpSpPr>
          <p:grpSpPr bwMode="auto">
            <a:xfrm>
              <a:off x="4046429" y="4410459"/>
              <a:ext cx="2994025" cy="82550"/>
              <a:chOff x="3115" y="3101"/>
              <a:chExt cx="1886" cy="52"/>
            </a:xfrm>
          </p:grpSpPr>
          <p:sp>
            <p:nvSpPr>
              <p:cNvPr id="83" name="Freeform 53"/>
              <p:cNvSpPr>
                <a:spLocks/>
              </p:cNvSpPr>
              <p:nvPr/>
            </p:nvSpPr>
            <p:spPr bwMode="auto">
              <a:xfrm>
                <a:off x="4932" y="3101"/>
                <a:ext cx="69" cy="52"/>
              </a:xfrm>
              <a:custGeom>
                <a:avLst/>
                <a:gdLst>
                  <a:gd name="T0" fmla="*/ 69 w 69"/>
                  <a:gd name="T1" fmla="*/ 26 h 52"/>
                  <a:gd name="T2" fmla="*/ 0 w 69"/>
                  <a:gd name="T3" fmla="*/ 52 h 52"/>
                  <a:gd name="T4" fmla="*/ 0 w 69"/>
                  <a:gd name="T5" fmla="*/ 26 h 52"/>
                  <a:gd name="T6" fmla="*/ 0 w 69"/>
                  <a:gd name="T7" fmla="*/ 0 h 52"/>
                  <a:gd name="T8" fmla="*/ 69 w 69"/>
                  <a:gd name="T9" fmla="*/ 2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52">
                    <a:moveTo>
                      <a:pt x="69" y="26"/>
                    </a:moveTo>
                    <a:lnTo>
                      <a:pt x="0" y="52"/>
                    </a:lnTo>
                    <a:lnTo>
                      <a:pt x="0" y="26"/>
                    </a:lnTo>
                    <a:lnTo>
                      <a:pt x="0" y="0"/>
                    </a:lnTo>
                    <a:lnTo>
                      <a:pt x="69" y="26"/>
                    </a:lnTo>
                    <a:close/>
                  </a:path>
                </a:pathLst>
              </a:custGeom>
              <a:solidFill>
                <a:srgbClr val="000000"/>
              </a:solidFill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4" name="Line 54"/>
              <p:cNvSpPr>
                <a:spLocks noChangeShapeType="1"/>
              </p:cNvSpPr>
              <p:nvPr/>
            </p:nvSpPr>
            <p:spPr bwMode="auto">
              <a:xfrm>
                <a:off x="3115" y="3127"/>
                <a:ext cx="1817" cy="0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38" name="Group 92"/>
            <p:cNvGrpSpPr>
              <a:grpSpLocks/>
            </p:cNvGrpSpPr>
            <p:nvPr/>
          </p:nvGrpSpPr>
          <p:grpSpPr bwMode="auto">
            <a:xfrm>
              <a:off x="4017854" y="4519996"/>
              <a:ext cx="2940050" cy="55563"/>
              <a:chOff x="3097" y="3170"/>
              <a:chExt cx="1852" cy="35"/>
            </a:xfrm>
          </p:grpSpPr>
          <p:sp>
            <p:nvSpPr>
              <p:cNvPr id="47" name="Freeform 56"/>
              <p:cNvSpPr>
                <a:spLocks/>
              </p:cNvSpPr>
              <p:nvPr/>
            </p:nvSpPr>
            <p:spPr bwMode="auto">
              <a:xfrm>
                <a:off x="3097" y="3170"/>
                <a:ext cx="61" cy="35"/>
              </a:xfrm>
              <a:custGeom>
                <a:avLst/>
                <a:gdLst>
                  <a:gd name="T0" fmla="*/ 0 w 61"/>
                  <a:gd name="T1" fmla="*/ 18 h 35"/>
                  <a:gd name="T2" fmla="*/ 61 w 61"/>
                  <a:gd name="T3" fmla="*/ 0 h 35"/>
                  <a:gd name="T4" fmla="*/ 61 w 61"/>
                  <a:gd name="T5" fmla="*/ 18 h 35"/>
                  <a:gd name="T6" fmla="*/ 61 w 61"/>
                  <a:gd name="T7" fmla="*/ 35 h 35"/>
                  <a:gd name="T8" fmla="*/ 0 w 61"/>
                  <a:gd name="T9" fmla="*/ 18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35">
                    <a:moveTo>
                      <a:pt x="0" y="18"/>
                    </a:moveTo>
                    <a:lnTo>
                      <a:pt x="61" y="0"/>
                    </a:lnTo>
                    <a:lnTo>
                      <a:pt x="61" y="18"/>
                    </a:lnTo>
                    <a:lnTo>
                      <a:pt x="61" y="35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8" name="Line 57"/>
              <p:cNvSpPr>
                <a:spLocks noChangeShapeType="1"/>
              </p:cNvSpPr>
              <p:nvPr/>
            </p:nvSpPr>
            <p:spPr bwMode="auto">
              <a:xfrm flipH="1">
                <a:off x="4932" y="3188"/>
                <a:ext cx="17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9" name="Line 58"/>
              <p:cNvSpPr>
                <a:spLocks noChangeShapeType="1"/>
              </p:cNvSpPr>
              <p:nvPr/>
            </p:nvSpPr>
            <p:spPr bwMode="auto">
              <a:xfrm flipH="1">
                <a:off x="4880" y="3188"/>
                <a:ext cx="17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" name="Line 59"/>
              <p:cNvSpPr>
                <a:spLocks noChangeShapeType="1"/>
              </p:cNvSpPr>
              <p:nvPr/>
            </p:nvSpPr>
            <p:spPr bwMode="auto">
              <a:xfrm flipH="1">
                <a:off x="4827" y="3188"/>
                <a:ext cx="18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1" name="Line 60"/>
              <p:cNvSpPr>
                <a:spLocks noChangeShapeType="1"/>
              </p:cNvSpPr>
              <p:nvPr/>
            </p:nvSpPr>
            <p:spPr bwMode="auto">
              <a:xfrm flipH="1">
                <a:off x="4775" y="3188"/>
                <a:ext cx="18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2" name="Line 61"/>
              <p:cNvSpPr>
                <a:spLocks noChangeShapeType="1"/>
              </p:cNvSpPr>
              <p:nvPr/>
            </p:nvSpPr>
            <p:spPr bwMode="auto">
              <a:xfrm flipH="1">
                <a:off x="4723" y="3188"/>
                <a:ext cx="18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3" name="Line 62"/>
              <p:cNvSpPr>
                <a:spLocks noChangeShapeType="1"/>
              </p:cNvSpPr>
              <p:nvPr/>
            </p:nvSpPr>
            <p:spPr bwMode="auto">
              <a:xfrm flipH="1">
                <a:off x="4671" y="3188"/>
                <a:ext cx="17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4" name="Line 63"/>
              <p:cNvSpPr>
                <a:spLocks noChangeShapeType="1"/>
              </p:cNvSpPr>
              <p:nvPr/>
            </p:nvSpPr>
            <p:spPr bwMode="auto">
              <a:xfrm flipH="1">
                <a:off x="4619" y="3188"/>
                <a:ext cx="17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5" name="Line 64"/>
              <p:cNvSpPr>
                <a:spLocks noChangeShapeType="1"/>
              </p:cNvSpPr>
              <p:nvPr/>
            </p:nvSpPr>
            <p:spPr bwMode="auto">
              <a:xfrm flipH="1">
                <a:off x="4567" y="3188"/>
                <a:ext cx="17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6" name="Line 65"/>
              <p:cNvSpPr>
                <a:spLocks noChangeShapeType="1"/>
              </p:cNvSpPr>
              <p:nvPr/>
            </p:nvSpPr>
            <p:spPr bwMode="auto">
              <a:xfrm flipH="1">
                <a:off x="4514" y="3188"/>
                <a:ext cx="18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7" name="Line 66"/>
              <p:cNvSpPr>
                <a:spLocks noChangeShapeType="1"/>
              </p:cNvSpPr>
              <p:nvPr/>
            </p:nvSpPr>
            <p:spPr bwMode="auto">
              <a:xfrm flipH="1">
                <a:off x="4462" y="3188"/>
                <a:ext cx="18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8" name="Line 67"/>
              <p:cNvSpPr>
                <a:spLocks noChangeShapeType="1"/>
              </p:cNvSpPr>
              <p:nvPr/>
            </p:nvSpPr>
            <p:spPr bwMode="auto">
              <a:xfrm flipH="1">
                <a:off x="4410" y="3188"/>
                <a:ext cx="18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9" name="Line 68"/>
              <p:cNvSpPr>
                <a:spLocks noChangeShapeType="1"/>
              </p:cNvSpPr>
              <p:nvPr/>
            </p:nvSpPr>
            <p:spPr bwMode="auto">
              <a:xfrm flipH="1">
                <a:off x="4358" y="3188"/>
                <a:ext cx="17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0" name="Line 69"/>
              <p:cNvSpPr>
                <a:spLocks noChangeShapeType="1"/>
              </p:cNvSpPr>
              <p:nvPr/>
            </p:nvSpPr>
            <p:spPr bwMode="auto">
              <a:xfrm flipH="1">
                <a:off x="4306" y="3188"/>
                <a:ext cx="17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1" name="Line 70"/>
              <p:cNvSpPr>
                <a:spLocks noChangeShapeType="1"/>
              </p:cNvSpPr>
              <p:nvPr/>
            </p:nvSpPr>
            <p:spPr bwMode="auto">
              <a:xfrm flipH="1">
                <a:off x="4254" y="3188"/>
                <a:ext cx="17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2" name="Line 71"/>
              <p:cNvSpPr>
                <a:spLocks noChangeShapeType="1"/>
              </p:cNvSpPr>
              <p:nvPr/>
            </p:nvSpPr>
            <p:spPr bwMode="auto">
              <a:xfrm flipH="1">
                <a:off x="4201" y="3188"/>
                <a:ext cx="18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3" name="Line 72"/>
              <p:cNvSpPr>
                <a:spLocks noChangeShapeType="1"/>
              </p:cNvSpPr>
              <p:nvPr/>
            </p:nvSpPr>
            <p:spPr bwMode="auto">
              <a:xfrm flipH="1">
                <a:off x="4149" y="3188"/>
                <a:ext cx="18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4" name="Line 73"/>
              <p:cNvSpPr>
                <a:spLocks noChangeShapeType="1"/>
              </p:cNvSpPr>
              <p:nvPr/>
            </p:nvSpPr>
            <p:spPr bwMode="auto">
              <a:xfrm flipH="1">
                <a:off x="4097" y="3188"/>
                <a:ext cx="17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5" name="Line 74"/>
              <p:cNvSpPr>
                <a:spLocks noChangeShapeType="1"/>
              </p:cNvSpPr>
              <p:nvPr/>
            </p:nvSpPr>
            <p:spPr bwMode="auto">
              <a:xfrm flipH="1">
                <a:off x="4045" y="3188"/>
                <a:ext cx="17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6" name="Line 75"/>
              <p:cNvSpPr>
                <a:spLocks noChangeShapeType="1"/>
              </p:cNvSpPr>
              <p:nvPr/>
            </p:nvSpPr>
            <p:spPr bwMode="auto">
              <a:xfrm flipH="1">
                <a:off x="3993" y="3188"/>
                <a:ext cx="17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7" name="Line 76"/>
              <p:cNvSpPr>
                <a:spLocks noChangeShapeType="1"/>
              </p:cNvSpPr>
              <p:nvPr/>
            </p:nvSpPr>
            <p:spPr bwMode="auto">
              <a:xfrm flipH="1">
                <a:off x="3941" y="3188"/>
                <a:ext cx="17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" name="Line 77"/>
              <p:cNvSpPr>
                <a:spLocks noChangeShapeType="1"/>
              </p:cNvSpPr>
              <p:nvPr/>
            </p:nvSpPr>
            <p:spPr bwMode="auto">
              <a:xfrm flipH="1">
                <a:off x="3888" y="3188"/>
                <a:ext cx="18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" name="Line 78"/>
              <p:cNvSpPr>
                <a:spLocks noChangeShapeType="1"/>
              </p:cNvSpPr>
              <p:nvPr/>
            </p:nvSpPr>
            <p:spPr bwMode="auto">
              <a:xfrm flipH="1">
                <a:off x="3836" y="3188"/>
                <a:ext cx="18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" name="Line 79"/>
              <p:cNvSpPr>
                <a:spLocks noChangeShapeType="1"/>
              </p:cNvSpPr>
              <p:nvPr/>
            </p:nvSpPr>
            <p:spPr bwMode="auto">
              <a:xfrm flipH="1">
                <a:off x="3784" y="3188"/>
                <a:ext cx="17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" name="Line 80"/>
              <p:cNvSpPr>
                <a:spLocks noChangeShapeType="1"/>
              </p:cNvSpPr>
              <p:nvPr/>
            </p:nvSpPr>
            <p:spPr bwMode="auto">
              <a:xfrm flipH="1">
                <a:off x="3732" y="3188"/>
                <a:ext cx="17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" name="Line 81"/>
              <p:cNvSpPr>
                <a:spLocks noChangeShapeType="1"/>
              </p:cNvSpPr>
              <p:nvPr/>
            </p:nvSpPr>
            <p:spPr bwMode="auto">
              <a:xfrm flipH="1">
                <a:off x="3680" y="3188"/>
                <a:ext cx="17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" name="Line 82"/>
              <p:cNvSpPr>
                <a:spLocks noChangeShapeType="1"/>
              </p:cNvSpPr>
              <p:nvPr/>
            </p:nvSpPr>
            <p:spPr bwMode="auto">
              <a:xfrm flipH="1">
                <a:off x="3628" y="3188"/>
                <a:ext cx="17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" name="Line 83"/>
              <p:cNvSpPr>
                <a:spLocks noChangeShapeType="1"/>
              </p:cNvSpPr>
              <p:nvPr/>
            </p:nvSpPr>
            <p:spPr bwMode="auto">
              <a:xfrm flipH="1">
                <a:off x="3575" y="3188"/>
                <a:ext cx="18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" name="Line 84"/>
              <p:cNvSpPr>
                <a:spLocks noChangeShapeType="1"/>
              </p:cNvSpPr>
              <p:nvPr/>
            </p:nvSpPr>
            <p:spPr bwMode="auto">
              <a:xfrm flipH="1">
                <a:off x="3523" y="3188"/>
                <a:ext cx="18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" name="Line 85"/>
              <p:cNvSpPr>
                <a:spLocks noChangeShapeType="1"/>
              </p:cNvSpPr>
              <p:nvPr/>
            </p:nvSpPr>
            <p:spPr bwMode="auto">
              <a:xfrm flipH="1">
                <a:off x="3471" y="3188"/>
                <a:ext cx="17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" name="Line 86"/>
              <p:cNvSpPr>
                <a:spLocks noChangeShapeType="1"/>
              </p:cNvSpPr>
              <p:nvPr/>
            </p:nvSpPr>
            <p:spPr bwMode="auto">
              <a:xfrm flipH="1">
                <a:off x="3419" y="3188"/>
                <a:ext cx="17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8" name="Line 87"/>
              <p:cNvSpPr>
                <a:spLocks noChangeShapeType="1"/>
              </p:cNvSpPr>
              <p:nvPr/>
            </p:nvSpPr>
            <p:spPr bwMode="auto">
              <a:xfrm flipH="1">
                <a:off x="3367" y="3188"/>
                <a:ext cx="17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9" name="Line 88"/>
              <p:cNvSpPr>
                <a:spLocks noChangeShapeType="1"/>
              </p:cNvSpPr>
              <p:nvPr/>
            </p:nvSpPr>
            <p:spPr bwMode="auto">
              <a:xfrm flipH="1">
                <a:off x="3315" y="3188"/>
                <a:ext cx="17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0" name="Line 89"/>
              <p:cNvSpPr>
                <a:spLocks noChangeShapeType="1"/>
              </p:cNvSpPr>
              <p:nvPr/>
            </p:nvSpPr>
            <p:spPr bwMode="auto">
              <a:xfrm flipH="1">
                <a:off x="3262" y="3188"/>
                <a:ext cx="18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1" name="Line 90"/>
              <p:cNvSpPr>
                <a:spLocks noChangeShapeType="1"/>
              </p:cNvSpPr>
              <p:nvPr/>
            </p:nvSpPr>
            <p:spPr bwMode="auto">
              <a:xfrm flipH="1">
                <a:off x="3210" y="3188"/>
                <a:ext cx="18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2" name="Line 91"/>
              <p:cNvSpPr>
                <a:spLocks noChangeShapeType="1"/>
              </p:cNvSpPr>
              <p:nvPr/>
            </p:nvSpPr>
            <p:spPr bwMode="auto">
              <a:xfrm flipH="1">
                <a:off x="3158" y="3188"/>
                <a:ext cx="17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39" name="Rectangle 93"/>
            <p:cNvSpPr>
              <a:spLocks noChangeArrowheads="1"/>
            </p:cNvSpPr>
            <p:nvPr/>
          </p:nvSpPr>
          <p:spPr bwMode="auto">
            <a:xfrm>
              <a:off x="3044716" y="4872421"/>
              <a:ext cx="581025" cy="360363"/>
            </a:xfrm>
            <a:prstGeom prst="rect">
              <a:avLst/>
            </a:prstGeom>
            <a:solidFill>
              <a:srgbClr val="FFFFFF"/>
            </a:solidFill>
            <a:ln w="14288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Rectangle 94"/>
            <p:cNvSpPr>
              <a:spLocks noChangeArrowheads="1"/>
            </p:cNvSpPr>
            <p:nvPr/>
          </p:nvSpPr>
          <p:spPr bwMode="auto">
            <a:xfrm>
              <a:off x="3066941" y="4962909"/>
              <a:ext cx="523875" cy="19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anose="02020603050405020304" pitchFamily="18" charset="0"/>
                </a:rPr>
                <a:t>Receiver</a:t>
              </a:r>
              <a:endParaRPr kumimoji="0" lang="ko-KR" altLang="ko-KR" sz="3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41" name="Rectangle 95"/>
            <p:cNvSpPr>
              <a:spLocks noChangeArrowheads="1"/>
            </p:cNvSpPr>
            <p:nvPr/>
          </p:nvSpPr>
          <p:spPr bwMode="auto">
            <a:xfrm>
              <a:off x="1588979" y="5335971"/>
              <a:ext cx="165100" cy="249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anose="020B0604020202020204" pitchFamily="34" charset="0"/>
                </a:rPr>
                <a:t>b</a:t>
              </a:r>
              <a:endParaRPr kumimoji="0" lang="ko-KR" altLang="ko-KR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42" name="Rectangle 96"/>
            <p:cNvSpPr>
              <a:spLocks noChangeArrowheads="1"/>
            </p:cNvSpPr>
            <p:nvPr/>
          </p:nvSpPr>
          <p:spPr bwMode="auto">
            <a:xfrm>
              <a:off x="1685816" y="5335971"/>
              <a:ext cx="111125" cy="249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anose="020B0604020202020204" pitchFamily="34" charset="0"/>
                </a:rPr>
                <a:t>.</a:t>
              </a:r>
              <a:endParaRPr kumimoji="0" lang="ko-KR" altLang="ko-KR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Times" panose="02020603050405020304" pitchFamily="18" charset="0"/>
              </a:endParaRPr>
            </a:p>
          </p:txBody>
        </p:sp>
        <p:pic>
          <p:nvPicPr>
            <p:cNvPr id="43" name="Picture 9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204" y="1635509"/>
              <a:ext cx="6073775" cy="198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ctangle 98"/>
            <p:cNvSpPr>
              <a:spLocks noChangeArrowheads="1"/>
            </p:cNvSpPr>
            <p:nvPr/>
          </p:nvSpPr>
          <p:spPr bwMode="auto">
            <a:xfrm>
              <a:off x="1298466" y="3430971"/>
              <a:ext cx="249238" cy="249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anose="020B0604020202020204" pitchFamily="34" charset="0"/>
                </a:rPr>
                <a:t>a. </a:t>
              </a:r>
              <a:endParaRPr kumimoji="0" lang="ko-KR" altLang="ko-KR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45" name="Rectangle 99"/>
            <p:cNvSpPr>
              <a:spLocks noChangeArrowheads="1"/>
            </p:cNvSpPr>
            <p:nvPr/>
          </p:nvSpPr>
          <p:spPr bwMode="auto">
            <a:xfrm>
              <a:off x="2500204" y="3237296"/>
              <a:ext cx="635000" cy="220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1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Helvetica" panose="020B0604020202020204" pitchFamily="34" charset="0"/>
                </a:rPr>
                <a:t>antenna </a:t>
              </a:r>
              <a:endParaRPr kumimoji="0" lang="ko-KR" altLang="ko-KR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Times" panose="02020603050405020304" pitchFamily="18" charset="0"/>
              </a:endParaRPr>
            </a:p>
          </p:txBody>
        </p:sp>
        <p:pic>
          <p:nvPicPr>
            <p:cNvPr id="46" name="Picture 10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9791" y="4010409"/>
              <a:ext cx="1560513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617117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4267200" y="845257"/>
            <a:ext cx="3996267" cy="122895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0433" tIns="39511" rIns="80433" bIns="39511">
            <a:spAutoFit/>
          </a:bodyPr>
          <a:lstStyle/>
          <a:p>
            <a:r>
              <a:rPr lang="en-US" altLang="ko-KR" sz="2489">
                <a:ea typeface="굴림" panose="020B0600000101010101" pitchFamily="50" charset="-127"/>
              </a:rPr>
              <a:t>Aerial Photography and RADAR Imagery of the Pentagon in Washington, DC</a:t>
            </a:r>
          </a:p>
        </p:txBody>
      </p:sp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43844"/>
            <a:ext cx="3073400" cy="5226756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38781216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6769101" y="690034"/>
            <a:ext cx="1814689" cy="40802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000000"/>
            </a:outerShdw>
          </a:effectLst>
        </p:spPr>
        <p:txBody>
          <a:bodyPr lIns="80433" tIns="39511" rIns="80433" bIns="39511">
            <a:spAutoFit/>
          </a:bodyPr>
          <a:lstStyle/>
          <a:p>
            <a:r>
              <a:rPr lang="en-US" altLang="ko-KR" sz="2133"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50" charset="-127"/>
              </a:rPr>
              <a:t>RADARSAT</a:t>
            </a: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6841067" y="5723467"/>
            <a:ext cx="999204" cy="271256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000000"/>
            </a:outerShdw>
          </a:effectLst>
        </p:spPr>
        <p:txBody>
          <a:bodyPr wrap="none" lIns="80433" tIns="39511" rIns="80433" bIns="39511">
            <a:spAutoFit/>
          </a:bodyPr>
          <a:lstStyle/>
          <a:p>
            <a:r>
              <a:rPr lang="en-US" altLang="ko-KR" sz="1244"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50" charset="-127"/>
              </a:rPr>
              <a:t>Jensen, 2000</a:t>
            </a:r>
            <a:endParaRPr lang="en-US" altLang="ko-KR" sz="2489">
              <a:effectLst>
                <a:outerShdw blurRad="38100" dist="38100" dir="2700000" algn="tl">
                  <a:srgbClr val="000000"/>
                </a:outerShdw>
              </a:effectLst>
              <a:ea typeface="굴림" panose="020B0600000101010101" pitchFamily="50" charset="-127"/>
            </a:endParaRPr>
          </a:p>
        </p:txBody>
      </p:sp>
      <p:pic>
        <p:nvPicPr>
          <p:cNvPr id="8909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89" y="680155"/>
            <a:ext cx="6118578" cy="531706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073855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5689600" y="849489"/>
            <a:ext cx="2844800" cy="204917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0433" tIns="39511" rIns="80433" bIns="39511">
            <a:spAutoFit/>
          </a:bodyPr>
          <a:lstStyle/>
          <a:p>
            <a:r>
              <a:rPr lang="en-US" altLang="ko-KR" sz="2133" dirty="0">
                <a:ea typeface="굴림" panose="020B0600000101010101" pitchFamily="50" charset="-127"/>
              </a:rPr>
              <a:t>Geometric Relationship Between Two SAR Systems Used for Interferometry to Extract Topographic Information</a:t>
            </a:r>
          </a:p>
        </p:txBody>
      </p:sp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7" y="855134"/>
            <a:ext cx="4888089" cy="51477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751247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1083733" y="651933"/>
            <a:ext cx="6908800" cy="73625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0433" tIns="39511" rIns="80433" bIns="39511">
            <a:spAutoFit/>
          </a:bodyPr>
          <a:lstStyle/>
          <a:p>
            <a:r>
              <a:rPr lang="en-US" altLang="ko-KR" sz="2133">
                <a:ea typeface="굴림" panose="020B0600000101010101" pitchFamily="50" charset="-127"/>
              </a:rPr>
              <a:t>Intermap X-band Star 3</a:t>
            </a:r>
            <a:r>
              <a:rPr lang="en-US" altLang="ko-KR" sz="2133" i="1">
                <a:ea typeface="굴림" panose="020B0600000101010101" pitchFamily="50" charset="-127"/>
              </a:rPr>
              <a:t>i</a:t>
            </a:r>
            <a:r>
              <a:rPr lang="en-US" altLang="ko-KR" sz="2133">
                <a:ea typeface="굴림" panose="020B0600000101010101" pitchFamily="50" charset="-127"/>
              </a:rPr>
              <a:t> Orthorectified Image of </a:t>
            </a:r>
          </a:p>
          <a:p>
            <a:r>
              <a:rPr lang="en-US" altLang="ko-KR" sz="2133">
                <a:ea typeface="굴림" panose="020B0600000101010101" pitchFamily="50" charset="-127"/>
              </a:rPr>
              <a:t>Bachelor Mountain, CA and Derived Digital Elevation Model</a:t>
            </a:r>
          </a:p>
        </p:txBody>
      </p:sp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7653867" y="5935134"/>
            <a:ext cx="999204" cy="27125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0433" tIns="39511" rIns="80433" bIns="39511">
            <a:spAutoFit/>
          </a:bodyPr>
          <a:lstStyle/>
          <a:p>
            <a:r>
              <a:rPr lang="en-US" altLang="ko-KR" sz="1244">
                <a:ea typeface="굴림" panose="020B0600000101010101" pitchFamily="50" charset="-127"/>
              </a:rPr>
              <a:t>Jensen, 2000</a:t>
            </a:r>
            <a:endParaRPr lang="en-US" altLang="ko-KR" sz="2489">
              <a:ea typeface="굴림" panose="020B0600000101010101" pitchFamily="50" charset="-127"/>
            </a:endParaRPr>
          </a:p>
        </p:txBody>
      </p:sp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34" y="1547990"/>
            <a:ext cx="8195733" cy="42516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42716417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/>
          <p:cNvSpPr txBox="1">
            <a:spLocks noGrp="1"/>
          </p:cNvSpPr>
          <p:nvPr/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 eaLnBrk="0" latinLnBrk="0" hangingPunct="0">
              <a:lnSpc>
                <a:spcPct val="80000"/>
              </a:lnSpc>
              <a:defRPr/>
            </a:pPr>
            <a:fld id="{CE4ECE09-8EC1-4722-9DC5-AC61089D0385}" type="slidenum">
              <a:rPr lang="en-US" altLang="ko-KR" sz="1200" b="1">
                <a:solidFill>
                  <a:srgbClr val="00CC66"/>
                </a:solidFill>
                <a:latin typeface="+mn-lt"/>
                <a:ea typeface="돋움" pitchFamily="50" charset="-127"/>
              </a:rPr>
              <a:pPr algn="r" eaLnBrk="0" latinLnBrk="0" hangingPunct="0">
                <a:lnSpc>
                  <a:spcPct val="80000"/>
                </a:lnSpc>
                <a:defRPr/>
              </a:pPr>
              <a:t>44</a:t>
            </a:fld>
            <a:endParaRPr lang="en-US" altLang="ko-KR" sz="1200" b="1" dirty="0">
              <a:solidFill>
                <a:srgbClr val="00CC66"/>
              </a:solidFill>
              <a:latin typeface="+mn-lt"/>
              <a:ea typeface="돋움" pitchFamily="50" charset="-127"/>
            </a:endParaRPr>
          </a:p>
        </p:txBody>
      </p:sp>
      <p:sp>
        <p:nvSpPr>
          <p:cNvPr id="48132" name="Rectangle 2"/>
          <p:cNvSpPr txBox="1">
            <a:spLocks noChangeArrowheads="1"/>
          </p:cNvSpPr>
          <p:nvPr/>
        </p:nvSpPr>
        <p:spPr bwMode="auto">
          <a:xfrm>
            <a:off x="1189038" y="120650"/>
            <a:ext cx="67056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en-US" altLang="ko-KR" b="1">
                <a:solidFill>
                  <a:schemeClr val="tx2"/>
                </a:solidFill>
                <a:latin typeface="Arial" pitchFamily="34" charset="0"/>
              </a:rPr>
              <a:t>Differential InSAR Earthquake</a:t>
            </a:r>
          </a:p>
        </p:txBody>
      </p:sp>
      <p:pic>
        <p:nvPicPr>
          <p:cNvPr id="48133" name="Picture 6" descr="geo_flat90m+fltsS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1050" y="1328738"/>
            <a:ext cx="3784600" cy="451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7" descr="2comp_pers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1328738"/>
            <a:ext cx="3813175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962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/>
          <p:cNvSpPr txBox="1">
            <a:spLocks noGrp="1"/>
          </p:cNvSpPr>
          <p:nvPr/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 eaLnBrk="0" latinLnBrk="0" hangingPunct="0">
              <a:lnSpc>
                <a:spcPct val="80000"/>
              </a:lnSpc>
              <a:defRPr/>
            </a:pPr>
            <a:fld id="{89D4D298-8CF3-4997-A416-6C96404C7F1B}" type="slidenum">
              <a:rPr lang="en-US" altLang="ko-KR" sz="1200" b="1">
                <a:solidFill>
                  <a:srgbClr val="00CC66"/>
                </a:solidFill>
                <a:latin typeface="+mn-lt"/>
                <a:ea typeface="돋움" pitchFamily="50" charset="-127"/>
              </a:rPr>
              <a:pPr algn="r" eaLnBrk="0" latinLnBrk="0" hangingPunct="0">
                <a:lnSpc>
                  <a:spcPct val="80000"/>
                </a:lnSpc>
                <a:defRPr/>
              </a:pPr>
              <a:t>45</a:t>
            </a:fld>
            <a:endParaRPr lang="en-US" altLang="ko-KR" sz="1200" b="1" dirty="0">
              <a:solidFill>
                <a:srgbClr val="00CC66"/>
              </a:solidFill>
              <a:latin typeface="+mn-lt"/>
              <a:ea typeface="돋움" pitchFamily="50" charset="-127"/>
            </a:endParaRPr>
          </a:p>
        </p:txBody>
      </p:sp>
      <p:sp>
        <p:nvSpPr>
          <p:cNvPr id="49156" name="Rectangle 2"/>
          <p:cNvSpPr txBox="1">
            <a:spLocks noChangeArrowheads="1"/>
          </p:cNvSpPr>
          <p:nvPr/>
        </p:nvSpPr>
        <p:spPr bwMode="auto">
          <a:xfrm>
            <a:off x="1189038" y="120650"/>
            <a:ext cx="67056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en-US" altLang="ko-KR" b="1">
                <a:solidFill>
                  <a:schemeClr val="tx2"/>
                </a:solidFill>
                <a:latin typeface="Arial" pitchFamily="34" charset="0"/>
              </a:rPr>
              <a:t>DInSAR Volcano</a:t>
            </a:r>
          </a:p>
        </p:txBody>
      </p:sp>
      <p:pic>
        <p:nvPicPr>
          <p:cNvPr id="49157" name="Picture 6" descr="InSAR Image of South Sister, click to enlarg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5888" y="1039813"/>
            <a:ext cx="6264275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256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/>
          <p:cNvSpPr txBox="1">
            <a:spLocks noGrp="1"/>
          </p:cNvSpPr>
          <p:nvPr/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 eaLnBrk="0" latinLnBrk="0" hangingPunct="0">
              <a:lnSpc>
                <a:spcPct val="80000"/>
              </a:lnSpc>
              <a:defRPr/>
            </a:pPr>
            <a:fld id="{C5B87F5D-4962-4350-A5A4-BA2A07BC7E64}" type="slidenum">
              <a:rPr lang="en-US" altLang="ko-KR" sz="1200" b="1">
                <a:solidFill>
                  <a:srgbClr val="00CC66"/>
                </a:solidFill>
                <a:latin typeface="+mn-lt"/>
                <a:ea typeface="돋움" pitchFamily="50" charset="-127"/>
              </a:rPr>
              <a:pPr algn="r" eaLnBrk="0" latinLnBrk="0" hangingPunct="0">
                <a:lnSpc>
                  <a:spcPct val="80000"/>
                </a:lnSpc>
                <a:defRPr/>
              </a:pPr>
              <a:t>46</a:t>
            </a:fld>
            <a:endParaRPr lang="en-US" altLang="ko-KR" sz="1200" b="1" dirty="0">
              <a:solidFill>
                <a:srgbClr val="00CC66"/>
              </a:solidFill>
              <a:latin typeface="+mn-lt"/>
              <a:ea typeface="돋움" pitchFamily="50" charset="-127"/>
            </a:endParaRPr>
          </a:p>
        </p:txBody>
      </p:sp>
      <p:sp>
        <p:nvSpPr>
          <p:cNvPr id="48132" name="Rectangle 2"/>
          <p:cNvSpPr txBox="1">
            <a:spLocks noChangeArrowheads="1"/>
          </p:cNvSpPr>
          <p:nvPr/>
        </p:nvSpPr>
        <p:spPr bwMode="auto">
          <a:xfrm>
            <a:off x="1189038" y="120650"/>
            <a:ext cx="67056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en-US" altLang="ko-KR" b="1">
                <a:solidFill>
                  <a:schemeClr val="tx2"/>
                </a:solidFill>
              </a:rPr>
              <a:t>One-Day DInSAR </a:t>
            </a:r>
            <a:endParaRPr lang="en-US" altLang="ko-KR">
              <a:latin typeface="Times New Roman" pitchFamily="18" charset="0"/>
            </a:endParaRPr>
          </a:p>
        </p:txBody>
      </p:sp>
      <p:pic>
        <p:nvPicPr>
          <p:cNvPr id="48133" name="Picture 6" descr="tn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919163"/>
            <a:ext cx="6610350" cy="548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Text Box 7"/>
          <p:cNvSpPr txBox="1">
            <a:spLocks noChangeArrowheads="1"/>
          </p:cNvSpPr>
          <p:nvPr/>
        </p:nvSpPr>
        <p:spPr bwMode="auto">
          <a:xfrm>
            <a:off x="6905625" y="2686050"/>
            <a:ext cx="2095500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600" b="1">
                <a:solidFill>
                  <a:schemeClr val="tx2"/>
                </a:solidFill>
              </a:rPr>
              <a:t>Terra Nova Bay</a:t>
            </a:r>
          </a:p>
          <a:p>
            <a:pPr>
              <a:spcBef>
                <a:spcPct val="50000"/>
              </a:spcBef>
            </a:pPr>
            <a:r>
              <a:rPr lang="en-US" altLang="ko-KR" sz="1600" b="1">
                <a:solidFill>
                  <a:schemeClr val="tx2"/>
                </a:solidFill>
              </a:rPr>
              <a:t>Antarctica</a:t>
            </a:r>
          </a:p>
          <a:p>
            <a:pPr>
              <a:spcBef>
                <a:spcPct val="50000"/>
              </a:spcBef>
            </a:pPr>
            <a:endParaRPr lang="en-US" altLang="ko-KR" sz="1600" b="1">
              <a:solidFill>
                <a:schemeClr val="tx2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ko-KR" sz="1600" b="1">
                <a:solidFill>
                  <a:schemeClr val="tx2"/>
                </a:solidFill>
              </a:rPr>
              <a:t>COSMO-SKYMED</a:t>
            </a:r>
          </a:p>
          <a:p>
            <a:pPr>
              <a:spcBef>
                <a:spcPct val="50000"/>
              </a:spcBef>
            </a:pPr>
            <a:r>
              <a:rPr lang="en-US" altLang="ko-KR" sz="1600" b="1">
                <a:solidFill>
                  <a:schemeClr val="tx2"/>
                </a:solidFill>
              </a:rPr>
              <a:t>Descending</a:t>
            </a:r>
          </a:p>
          <a:p>
            <a:pPr>
              <a:spcBef>
                <a:spcPct val="50000"/>
              </a:spcBef>
            </a:pPr>
            <a:r>
              <a:rPr lang="en-US" altLang="ko-KR" sz="1600" b="1">
                <a:solidFill>
                  <a:schemeClr val="tx2"/>
                </a:solidFill>
              </a:rPr>
              <a:t>CSK2: 2010-06-16</a:t>
            </a:r>
          </a:p>
          <a:p>
            <a:pPr>
              <a:spcBef>
                <a:spcPct val="50000"/>
              </a:spcBef>
            </a:pPr>
            <a:r>
              <a:rPr lang="en-US" altLang="ko-KR" sz="1600" b="1">
                <a:solidFill>
                  <a:schemeClr val="tx2"/>
                </a:solidFill>
              </a:rPr>
              <a:t>CSK3: 2010-06-17</a:t>
            </a:r>
          </a:p>
        </p:txBody>
      </p:sp>
    </p:spTree>
    <p:extLst>
      <p:ext uri="{BB962C8B-B14F-4D97-AF65-F5344CB8AC3E}">
        <p14:creationId xmlns:p14="http://schemas.microsoft.com/office/powerpoint/2010/main" val="350911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Double-Differential </a:t>
            </a:r>
            <a:r>
              <a:rPr lang="en-US" altLang="ko-KR" dirty="0" err="1" smtClean="0"/>
              <a:t>InSAR</a:t>
            </a:r>
            <a:r>
              <a:rPr lang="en-US" altLang="ko-KR" dirty="0" smtClean="0"/>
              <a:t> (</a:t>
            </a:r>
            <a:r>
              <a:rPr lang="en-US" altLang="ko-KR" dirty="0" err="1" smtClean="0"/>
              <a:t>DDInSAR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6424" y="894012"/>
            <a:ext cx="5648325" cy="5311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529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1354667" y="651934"/>
            <a:ext cx="5825067" cy="10644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0433" tIns="39511" rIns="80433" bIns="39511">
            <a:spAutoFit/>
          </a:bodyPr>
          <a:lstStyle/>
          <a:p>
            <a:r>
              <a:rPr lang="en-US" altLang="ko-KR" sz="2133" dirty="0">
                <a:ea typeface="굴림" panose="020B0600000101010101" pitchFamily="50" charset="-127"/>
              </a:rPr>
              <a:t>SSM/I </a:t>
            </a:r>
            <a:r>
              <a:rPr lang="en-US" altLang="ko-KR" sz="2133" b="1" dirty="0">
                <a:ea typeface="굴림" panose="020B0600000101010101" pitchFamily="50" charset="-127"/>
              </a:rPr>
              <a:t>Passive</a:t>
            </a:r>
            <a:r>
              <a:rPr lang="en-US" altLang="ko-KR" sz="2133" dirty="0">
                <a:ea typeface="굴림" panose="020B0600000101010101" pitchFamily="50" charset="-127"/>
              </a:rPr>
              <a:t> Microwave Radiometer Image of the Amazon </a:t>
            </a:r>
            <a:r>
              <a:rPr lang="en-US" altLang="ko-KR" sz="2133" dirty="0" err="1">
                <a:ea typeface="굴림" panose="020B0600000101010101" pitchFamily="50" charset="-127"/>
              </a:rPr>
              <a:t>Barin</a:t>
            </a:r>
            <a:r>
              <a:rPr lang="en-US" altLang="ko-KR" sz="2133" dirty="0">
                <a:ea typeface="굴림" panose="020B0600000101010101" pitchFamily="50" charset="-127"/>
              </a:rPr>
              <a:t> Obtained at a Frequency of </a:t>
            </a:r>
          </a:p>
          <a:p>
            <a:r>
              <a:rPr lang="en-US" altLang="ko-KR" sz="2133" dirty="0">
                <a:ea typeface="굴림" panose="020B0600000101010101" pitchFamily="50" charset="-127"/>
              </a:rPr>
              <a:t>85 GHz with Vertical Polarization</a:t>
            </a:r>
          </a:p>
        </p:txBody>
      </p:sp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934" y="1871134"/>
            <a:ext cx="5960533" cy="39313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5790356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/>
          <p:cNvSpPr txBox="1">
            <a:spLocks noGrp="1"/>
          </p:cNvSpPr>
          <p:nvPr/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 eaLnBrk="0" latinLnBrk="0" hangingPunct="0">
              <a:lnSpc>
                <a:spcPct val="80000"/>
              </a:lnSpc>
              <a:defRPr/>
            </a:pPr>
            <a:fld id="{DA757906-8014-4179-812B-D2C57F872586}" type="slidenum">
              <a:rPr lang="en-US" altLang="ko-KR" sz="1200" b="1">
                <a:solidFill>
                  <a:srgbClr val="00CC66"/>
                </a:solidFill>
                <a:latin typeface="+mn-lt"/>
                <a:ea typeface="돋움" pitchFamily="50" charset="-127"/>
              </a:rPr>
              <a:pPr algn="r" eaLnBrk="0" latinLnBrk="0" hangingPunct="0">
                <a:lnSpc>
                  <a:spcPct val="80000"/>
                </a:lnSpc>
                <a:defRPr/>
              </a:pPr>
              <a:t>5</a:t>
            </a:fld>
            <a:endParaRPr lang="en-US" altLang="ko-KR" sz="1200" b="1" dirty="0">
              <a:solidFill>
                <a:srgbClr val="00CC66"/>
              </a:solidFill>
              <a:latin typeface="+mn-lt"/>
              <a:ea typeface="돋움" pitchFamily="50" charset="-127"/>
            </a:endParaRPr>
          </a:p>
        </p:txBody>
      </p:sp>
      <p:sp>
        <p:nvSpPr>
          <p:cNvPr id="19460" name="Rectangle 3"/>
          <p:cNvSpPr>
            <a:spLocks noGrp="1" noChangeArrowheads="1"/>
          </p:cNvSpPr>
          <p:nvPr>
            <p:ph idx="1"/>
          </p:nvPr>
        </p:nvSpPr>
        <p:spPr>
          <a:xfrm>
            <a:off x="254055" y="962025"/>
            <a:ext cx="3466607" cy="2782285"/>
          </a:xfrm>
        </p:spPr>
        <p:txBody>
          <a:bodyPr>
            <a:normAutofit fontScale="40000" lnSpcReduction="20000"/>
          </a:bodyPr>
          <a:lstStyle/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kumimoji="0" lang="en-US" altLang="ko-KR" b="0" dirty="0" smtClean="0">
                <a:solidFill>
                  <a:srgbClr val="000000"/>
                </a:solidFill>
              </a:rPr>
              <a:t>ERS-1: July 17 1991 - March 2000</a:t>
            </a:r>
          </a:p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kumimoji="0" lang="en-US" altLang="ko-KR" b="0" dirty="0" smtClean="0">
                <a:solidFill>
                  <a:srgbClr val="000000"/>
                </a:solidFill>
              </a:rPr>
              <a:t>ERS-2: April 21 1995</a:t>
            </a:r>
          </a:p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kumimoji="0" lang="en-US" altLang="ko-KR" b="0" dirty="0" smtClean="0">
                <a:solidFill>
                  <a:srgbClr val="000000"/>
                </a:solidFill>
              </a:rPr>
              <a:t>	C-band, VV, Strip</a:t>
            </a:r>
          </a:p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kumimoji="0" lang="en-US" altLang="ko-KR" b="0" dirty="0" err="1" smtClean="0">
                <a:solidFill>
                  <a:srgbClr val="000000"/>
                </a:solidFill>
              </a:rPr>
              <a:t>Envisat</a:t>
            </a:r>
            <a:r>
              <a:rPr kumimoji="0" lang="en-US" altLang="ko-KR" b="0" dirty="0" smtClean="0">
                <a:solidFill>
                  <a:srgbClr val="000000"/>
                </a:solidFill>
              </a:rPr>
              <a:t>: Feb 28 2002</a:t>
            </a:r>
          </a:p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kumimoji="0" lang="en-US" altLang="ko-KR" b="0" dirty="0" smtClean="0">
                <a:solidFill>
                  <a:srgbClr val="000000"/>
                </a:solidFill>
              </a:rPr>
              <a:t>	C-band, Dual Polarization</a:t>
            </a:r>
          </a:p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kumimoji="0" lang="en-US" altLang="ko-KR" b="0" dirty="0" smtClean="0">
                <a:solidFill>
                  <a:srgbClr val="000000"/>
                </a:solidFill>
              </a:rPr>
              <a:t>	Strip, Scan</a:t>
            </a:r>
          </a:p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kumimoji="0" lang="en-US" altLang="ko-KR" b="0" dirty="0" smtClean="0">
                <a:solidFill>
                  <a:srgbClr val="000000"/>
                </a:solidFill>
              </a:rPr>
              <a:t>Sentinel-1A (3 April 2014), </a:t>
            </a:r>
            <a:r>
              <a:rPr kumimoji="0" lang="en-US" altLang="ko-KR" b="0" dirty="0" smtClean="0">
                <a:solidFill>
                  <a:srgbClr val="000000"/>
                </a:solidFill>
                <a:hlinkClick r:id="rId2"/>
              </a:rPr>
              <a:t>Sentinel-1B (25 April 2016)</a:t>
            </a:r>
            <a:endParaRPr kumimoji="0" lang="en-US" altLang="ko-KR" b="0" dirty="0" smtClean="0">
              <a:solidFill>
                <a:srgbClr val="000000"/>
              </a:solidFill>
            </a:endParaRPr>
          </a:p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kumimoji="0" lang="en-US" altLang="ko-KR" b="0" dirty="0" smtClean="0">
                <a:solidFill>
                  <a:srgbClr val="000000"/>
                </a:solidFill>
              </a:rPr>
              <a:t>	C-band, Dual Pol.(except for HH+VV) </a:t>
            </a:r>
          </a:p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kumimoji="0" lang="en-US" altLang="ko-KR" b="0" dirty="0" smtClean="0">
                <a:solidFill>
                  <a:srgbClr val="000000"/>
                </a:solidFill>
              </a:rPr>
              <a:t>   Interferometric Wide Swath Mode – main mode</a:t>
            </a:r>
          </a:p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kumimoji="0" lang="en-US" altLang="ko-KR" b="0" dirty="0" smtClean="0">
                <a:solidFill>
                  <a:srgbClr val="000000"/>
                </a:solidFill>
              </a:rPr>
              <a:t>   (250km, 5x20m)</a:t>
            </a:r>
          </a:p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kumimoji="0" lang="en-US" altLang="ko-KR" b="0" dirty="0" smtClean="0">
                <a:solidFill>
                  <a:srgbClr val="000000"/>
                </a:solidFill>
              </a:rPr>
              <a:t>   Strip, Extra-Wide, Wave </a:t>
            </a:r>
          </a:p>
          <a:p>
            <a:pPr eaLnBrk="1" hangingPunct="1">
              <a:buFontTx/>
              <a:buNone/>
            </a:pPr>
            <a:endParaRPr lang="en-US" altLang="ko-KR" dirty="0" smtClean="0"/>
          </a:p>
        </p:txBody>
      </p:sp>
      <p:sp>
        <p:nvSpPr>
          <p:cNvPr id="19461" name="Rectangle 2"/>
          <p:cNvSpPr txBox="1">
            <a:spLocks noChangeArrowheads="1"/>
          </p:cNvSpPr>
          <p:nvPr/>
        </p:nvSpPr>
        <p:spPr bwMode="auto">
          <a:xfrm>
            <a:off x="1189038" y="120650"/>
            <a:ext cx="67056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en-US" altLang="ko-KR" b="1" dirty="0">
                <a:solidFill>
                  <a:schemeClr val="tx2"/>
                </a:solidFill>
              </a:rPr>
              <a:t>European Union: ERS-1, ERS-2, </a:t>
            </a:r>
            <a:r>
              <a:rPr lang="en-US" altLang="ko-KR" b="1" dirty="0" smtClean="0">
                <a:solidFill>
                  <a:schemeClr val="tx2"/>
                </a:solidFill>
              </a:rPr>
              <a:t>ENVISAT &amp; Sentinel-1A/B</a:t>
            </a:r>
            <a:endParaRPr lang="en-US" altLang="ko-KR" b="1" dirty="0">
              <a:solidFill>
                <a:schemeClr val="tx2"/>
              </a:solidFill>
            </a:endParaRPr>
          </a:p>
        </p:txBody>
      </p:sp>
      <p:pic>
        <p:nvPicPr>
          <p:cNvPr id="19462" name="Picture 7" descr="x_Asafm04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421" y="3605644"/>
            <a:ext cx="2407699" cy="160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11" descr="http://www.ifremer.fr/cersat/en/images/satellites/ers/ers2_in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809" y="1012248"/>
            <a:ext cx="1728114" cy="2645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13" descr="http://www.asc-csa.gc.ca/images/recherche/images/ENVISAT-01_h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92117" y="1074593"/>
            <a:ext cx="2535588" cy="253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42" name="Picture 2" descr="http://www.esa.int/var/esa/storage/images/esa_multimedia/images/2014/02/sentinel-1/14276532-1-eng-GB/Sentinel-1_large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69183" y="3905105"/>
            <a:ext cx="2570472" cy="1817838"/>
          </a:xfrm>
          <a:prstGeom prst="rect">
            <a:avLst/>
          </a:prstGeom>
          <a:noFill/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659" y="3861653"/>
            <a:ext cx="3106500" cy="257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0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Beam Mode image graph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988" y="2930525"/>
            <a:ext cx="4200525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슬라이드 번호 개체 틀 4"/>
          <p:cNvSpPr txBox="1">
            <a:spLocks noGrp="1"/>
          </p:cNvSpPr>
          <p:nvPr/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 eaLnBrk="0" latinLnBrk="0" hangingPunct="0">
              <a:lnSpc>
                <a:spcPct val="80000"/>
              </a:lnSpc>
              <a:defRPr/>
            </a:pPr>
            <a:fld id="{E7EB912F-B89C-4863-8CDD-E064C050D34E}" type="slidenum">
              <a:rPr lang="en-US" altLang="ko-KR" sz="1200" b="1">
                <a:solidFill>
                  <a:srgbClr val="00CC66"/>
                </a:solidFill>
                <a:latin typeface="+mn-lt"/>
                <a:ea typeface="돋움" pitchFamily="50" charset="-127"/>
              </a:rPr>
              <a:pPr algn="r" eaLnBrk="0" latinLnBrk="0" hangingPunct="0">
                <a:lnSpc>
                  <a:spcPct val="80000"/>
                </a:lnSpc>
                <a:defRPr/>
              </a:pPr>
              <a:t>6</a:t>
            </a:fld>
            <a:endParaRPr lang="en-US" altLang="ko-KR" sz="1200" b="1" dirty="0">
              <a:solidFill>
                <a:srgbClr val="00CC66"/>
              </a:solidFill>
              <a:latin typeface="+mn-lt"/>
              <a:ea typeface="돋움" pitchFamily="50" charset="-127"/>
            </a:endParaRPr>
          </a:p>
        </p:txBody>
      </p:sp>
      <p:sp>
        <p:nvSpPr>
          <p:cNvPr id="20485" name="Rectangle 3"/>
          <p:cNvSpPr>
            <a:spLocks noGrp="1" noChangeArrowheads="1"/>
          </p:cNvSpPr>
          <p:nvPr>
            <p:ph idx="1"/>
          </p:nvPr>
        </p:nvSpPr>
        <p:spPr>
          <a:xfrm>
            <a:off x="166688" y="933450"/>
            <a:ext cx="3735278" cy="1770336"/>
          </a:xfrm>
        </p:spPr>
        <p:txBody>
          <a:bodyPr>
            <a:normAutofit fontScale="47500" lnSpcReduction="20000"/>
          </a:bodyPr>
          <a:lstStyle/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kumimoji="0" lang="en-US" altLang="ko-KR" b="0" dirty="0" smtClean="0">
                <a:solidFill>
                  <a:srgbClr val="000000"/>
                </a:solidFill>
              </a:rPr>
              <a:t>Launch dates: </a:t>
            </a:r>
          </a:p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kumimoji="0" lang="en-US" altLang="ko-KR" b="0" dirty="0" smtClean="0">
                <a:solidFill>
                  <a:srgbClr val="000000"/>
                </a:solidFill>
              </a:rPr>
              <a:t>	Radarsat-1: Nov. 4 1995</a:t>
            </a:r>
          </a:p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kumimoji="0" lang="en-US" altLang="ko-KR" b="0" dirty="0" smtClean="0">
                <a:solidFill>
                  <a:srgbClr val="000000"/>
                </a:solidFill>
              </a:rPr>
              <a:t>		C-band, HH</a:t>
            </a:r>
          </a:p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kumimoji="0" lang="en-US" altLang="ko-KR" b="0" dirty="0" smtClean="0">
                <a:solidFill>
                  <a:srgbClr val="000000"/>
                </a:solidFill>
              </a:rPr>
              <a:t>   Radarsat-2: December 14 2007</a:t>
            </a:r>
          </a:p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kumimoji="0" lang="en-US" altLang="ko-KR" b="0" dirty="0" smtClean="0">
                <a:solidFill>
                  <a:srgbClr val="000000"/>
                </a:solidFill>
              </a:rPr>
              <a:t>		C-band, Quad-Pol., Strip, Spot, Scan etc.</a:t>
            </a:r>
          </a:p>
          <a:p>
            <a:pPr eaLnBrk="1" hangingPunct="1">
              <a:buFontTx/>
              <a:buNone/>
            </a:pPr>
            <a:r>
              <a:rPr lang="en-US" altLang="ko-KR" dirty="0" smtClean="0"/>
              <a:t>		</a:t>
            </a:r>
          </a:p>
        </p:txBody>
      </p:sp>
      <p:sp>
        <p:nvSpPr>
          <p:cNvPr id="20486" name="Rectangle 2"/>
          <p:cNvSpPr txBox="1">
            <a:spLocks noChangeArrowheads="1"/>
          </p:cNvSpPr>
          <p:nvPr/>
        </p:nvSpPr>
        <p:spPr bwMode="auto">
          <a:xfrm>
            <a:off x="1189038" y="120650"/>
            <a:ext cx="67056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en-US" altLang="ko-KR" b="1">
                <a:solidFill>
                  <a:schemeClr val="tx2"/>
                </a:solidFill>
              </a:rPr>
              <a:t>Canada: Radarsat-1 &amp; Radarsat-2</a:t>
            </a:r>
          </a:p>
        </p:txBody>
      </p:sp>
      <p:pic>
        <p:nvPicPr>
          <p:cNvPr id="20487" name="Picture 2" descr="http://www.radarsat2.info/images/gallery/thumbs/RSAT-2_StandardQuad_Greenla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29275" y="1042988"/>
            <a:ext cx="3057525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4" descr="http://www.baikonur-info.ru/RadarSat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62625" y="4265613"/>
            <a:ext cx="2733675" cy="203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6" descr="http://www.asc-csa.gc.ca/images/radarsat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73375" y="4295775"/>
            <a:ext cx="2613025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369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/>
          <p:cNvSpPr txBox="1">
            <a:spLocks noGrp="1"/>
          </p:cNvSpPr>
          <p:nvPr/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 eaLnBrk="0" latinLnBrk="0" hangingPunct="0">
              <a:lnSpc>
                <a:spcPct val="80000"/>
              </a:lnSpc>
              <a:defRPr/>
            </a:pPr>
            <a:fld id="{DC113762-63F1-432B-B29E-798EFCC2D090}" type="slidenum">
              <a:rPr lang="en-US" altLang="ko-KR" sz="1200" b="1">
                <a:solidFill>
                  <a:srgbClr val="00CC66"/>
                </a:solidFill>
                <a:latin typeface="+mn-lt"/>
                <a:ea typeface="돋움" pitchFamily="50" charset="-127"/>
              </a:rPr>
              <a:pPr algn="r" eaLnBrk="0" latinLnBrk="0" hangingPunct="0">
                <a:lnSpc>
                  <a:spcPct val="80000"/>
                </a:lnSpc>
                <a:defRPr/>
              </a:pPr>
              <a:t>7</a:t>
            </a:fld>
            <a:endParaRPr lang="en-US" altLang="ko-KR" sz="1200" b="1" dirty="0">
              <a:solidFill>
                <a:srgbClr val="00CC66"/>
              </a:solidFill>
              <a:latin typeface="+mn-lt"/>
              <a:ea typeface="돋움" pitchFamily="50" charset="-127"/>
            </a:endParaRPr>
          </a:p>
        </p:txBody>
      </p:sp>
      <p:sp>
        <p:nvSpPr>
          <p:cNvPr id="21508" name="Rectangle 3"/>
          <p:cNvSpPr>
            <a:spLocks noGrp="1" noChangeArrowheads="1"/>
          </p:cNvSpPr>
          <p:nvPr>
            <p:ph idx="1"/>
          </p:nvPr>
        </p:nvSpPr>
        <p:spPr>
          <a:xfrm>
            <a:off x="526174" y="1203704"/>
            <a:ext cx="4203481" cy="1563144"/>
          </a:xfrm>
        </p:spPr>
        <p:txBody>
          <a:bodyPr>
            <a:normAutofit fontScale="55000" lnSpcReduction="20000"/>
          </a:bodyPr>
          <a:lstStyle/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kumimoji="0" lang="en-US" altLang="ko-KR" b="0" dirty="0" smtClean="0">
                <a:solidFill>
                  <a:srgbClr val="000000"/>
                </a:solidFill>
              </a:rPr>
              <a:t>JERS-1: Feb. 1992 – Oct. 1998</a:t>
            </a:r>
          </a:p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kumimoji="0" lang="en-US" altLang="ko-KR" b="0" dirty="0" smtClean="0">
                <a:solidFill>
                  <a:srgbClr val="000000"/>
                </a:solidFill>
              </a:rPr>
              <a:t>	L-band, HH, Strip		</a:t>
            </a:r>
          </a:p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kumimoji="0" lang="en-US" altLang="ko-KR" b="0" dirty="0" smtClean="0">
                <a:solidFill>
                  <a:srgbClr val="000000"/>
                </a:solidFill>
              </a:rPr>
              <a:t>ALOS: Jan. 24 2006 – May 2011</a:t>
            </a:r>
          </a:p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kumimoji="0" lang="en-US" altLang="ko-KR" b="0" dirty="0" smtClean="0">
                <a:solidFill>
                  <a:srgbClr val="000000"/>
                </a:solidFill>
              </a:rPr>
              <a:t>	L-band, Quad-Pol. </a:t>
            </a:r>
          </a:p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lang="en-US" altLang="ko-KR" dirty="0" smtClean="0">
                <a:solidFill>
                  <a:srgbClr val="000000"/>
                </a:solidFill>
              </a:rPr>
              <a:t>ALOS-2: May 24, 2014</a:t>
            </a:r>
            <a:endParaRPr kumimoji="0" lang="en-US" altLang="ko-KR" b="0" dirty="0" smtClean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endParaRPr lang="en-US" altLang="ko-KR" dirty="0" smtClean="0"/>
          </a:p>
        </p:txBody>
      </p:sp>
      <p:sp>
        <p:nvSpPr>
          <p:cNvPr id="21509" name="Rectangle 2"/>
          <p:cNvSpPr txBox="1">
            <a:spLocks noChangeArrowheads="1"/>
          </p:cNvSpPr>
          <p:nvPr/>
        </p:nvSpPr>
        <p:spPr bwMode="auto">
          <a:xfrm>
            <a:off x="1189038" y="120650"/>
            <a:ext cx="67056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en-US" altLang="ko-KR" b="1" dirty="0">
                <a:solidFill>
                  <a:schemeClr val="tx2"/>
                </a:solidFill>
              </a:rPr>
              <a:t>Japan: JERS-1 &amp; </a:t>
            </a:r>
            <a:r>
              <a:rPr lang="en-US" altLang="ko-KR" b="1" dirty="0" smtClean="0">
                <a:solidFill>
                  <a:schemeClr val="tx2"/>
                </a:solidFill>
              </a:rPr>
              <a:t>ALOS-1/2</a:t>
            </a:r>
            <a:endParaRPr lang="en-US" altLang="ko-KR" b="1" dirty="0">
              <a:solidFill>
                <a:schemeClr val="tx2"/>
              </a:solidFill>
            </a:endParaRPr>
          </a:p>
        </p:txBody>
      </p:sp>
      <p:pic>
        <p:nvPicPr>
          <p:cNvPr id="21510" name="Picture 2" descr="http://www.eorc.jaxa.jp/JERS-1/en/jer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9040" y="742263"/>
            <a:ext cx="3389312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4" descr="http://www.satimagingcorp.com/media/images/alos-satellite-sens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601" y="3702105"/>
            <a:ext cx="3417887" cy="25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638" y="3690594"/>
            <a:ext cx="27940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7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/>
          <p:cNvSpPr txBox="1">
            <a:spLocks noGrp="1"/>
          </p:cNvSpPr>
          <p:nvPr/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 eaLnBrk="0" latinLnBrk="0" hangingPunct="0">
              <a:lnSpc>
                <a:spcPct val="80000"/>
              </a:lnSpc>
              <a:defRPr/>
            </a:pPr>
            <a:fld id="{01FDEF6D-20F2-41E2-A1AC-51E97E637EF3}" type="slidenum">
              <a:rPr lang="en-US" altLang="ko-KR" sz="1200" b="1">
                <a:solidFill>
                  <a:srgbClr val="00CC66"/>
                </a:solidFill>
                <a:latin typeface="+mn-lt"/>
                <a:ea typeface="돋움" pitchFamily="50" charset="-127"/>
              </a:rPr>
              <a:pPr algn="r" eaLnBrk="0" latinLnBrk="0" hangingPunct="0">
                <a:lnSpc>
                  <a:spcPct val="80000"/>
                </a:lnSpc>
                <a:defRPr/>
              </a:pPr>
              <a:t>8</a:t>
            </a:fld>
            <a:endParaRPr lang="en-US" altLang="ko-KR" sz="1200" b="1" dirty="0">
              <a:solidFill>
                <a:srgbClr val="00CC66"/>
              </a:solidFill>
              <a:latin typeface="+mn-lt"/>
              <a:ea typeface="돋움" pitchFamily="50" charset="-127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idx="1"/>
          </p:nvPr>
        </p:nvSpPr>
        <p:spPr>
          <a:xfrm>
            <a:off x="233363" y="981076"/>
            <a:ext cx="3179871" cy="2960304"/>
          </a:xfrm>
        </p:spPr>
        <p:txBody>
          <a:bodyPr>
            <a:normAutofit fontScale="55000" lnSpcReduction="20000"/>
          </a:bodyPr>
          <a:lstStyle/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kumimoji="0" lang="en-US" altLang="ko-KR" b="0" dirty="0" smtClean="0">
                <a:solidFill>
                  <a:srgbClr val="000000"/>
                </a:solidFill>
              </a:rPr>
              <a:t>Launch dates: </a:t>
            </a:r>
          </a:p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kumimoji="0" lang="en-US" altLang="ko-KR" b="0" dirty="0" smtClean="0">
                <a:solidFill>
                  <a:srgbClr val="000000"/>
                </a:solidFill>
              </a:rPr>
              <a:t>	</a:t>
            </a:r>
            <a:r>
              <a:rPr kumimoji="0" lang="en-US" altLang="ko-KR" b="0" dirty="0" err="1" smtClean="0">
                <a:solidFill>
                  <a:srgbClr val="000000"/>
                </a:solidFill>
              </a:rPr>
              <a:t>TerraSAR</a:t>
            </a:r>
            <a:r>
              <a:rPr kumimoji="0" lang="en-US" altLang="ko-KR" b="0" dirty="0" smtClean="0">
                <a:solidFill>
                  <a:srgbClr val="000000"/>
                </a:solidFill>
              </a:rPr>
              <a:t>-X: June 15 2007</a:t>
            </a:r>
          </a:p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kumimoji="0" lang="en-US" altLang="ko-KR" b="0" dirty="0" smtClean="0">
                <a:solidFill>
                  <a:srgbClr val="000000"/>
                </a:solidFill>
              </a:rPr>
              <a:t>   </a:t>
            </a:r>
            <a:r>
              <a:rPr kumimoji="0" lang="en-US" altLang="ko-KR" b="0" dirty="0" err="1" smtClean="0">
                <a:solidFill>
                  <a:srgbClr val="000000"/>
                </a:solidFill>
              </a:rPr>
              <a:t>TanDEM</a:t>
            </a:r>
            <a:r>
              <a:rPr kumimoji="0" lang="en-US" altLang="ko-KR" b="0" dirty="0" smtClean="0">
                <a:solidFill>
                  <a:srgbClr val="000000"/>
                </a:solidFill>
              </a:rPr>
              <a:t>-X: June 21 2010</a:t>
            </a:r>
          </a:p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kumimoji="0" lang="en-US" altLang="ko-KR" b="0" dirty="0" smtClean="0">
                <a:solidFill>
                  <a:srgbClr val="000000"/>
                </a:solidFill>
              </a:rPr>
              <a:t>X-band, Dual Polarization</a:t>
            </a:r>
          </a:p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kumimoji="0" lang="en-US" altLang="ko-KR" b="0" dirty="0" smtClean="0">
                <a:solidFill>
                  <a:srgbClr val="000000"/>
                </a:solidFill>
              </a:rPr>
              <a:t>Strip, Scan, Spot Modes</a:t>
            </a:r>
          </a:p>
          <a:p>
            <a:pPr eaLnBrk="1" latinLnBrk="0" hangingPunct="1">
              <a:spcBef>
                <a:spcPct val="50000"/>
              </a:spcBef>
              <a:buFontTx/>
              <a:buNone/>
            </a:pPr>
            <a:endParaRPr kumimoji="0" lang="en-US" altLang="ko-KR" b="0" dirty="0" smtClean="0">
              <a:solidFill>
                <a:srgbClr val="000000"/>
              </a:solidFill>
            </a:endParaRPr>
          </a:p>
          <a:p>
            <a:pPr eaLnBrk="1" latinLnBrk="0" hangingPunct="1">
              <a:spcBef>
                <a:spcPct val="50000"/>
              </a:spcBef>
              <a:buFontTx/>
              <a:buNone/>
            </a:pPr>
            <a:endParaRPr kumimoji="0" lang="en-US" altLang="ko-KR" b="0" dirty="0" smtClean="0">
              <a:solidFill>
                <a:srgbClr val="000000"/>
              </a:solidFill>
            </a:endParaRPr>
          </a:p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kumimoji="0" lang="en-US" altLang="ko-KR" b="0" dirty="0" smtClean="0">
                <a:solidFill>
                  <a:srgbClr val="000000"/>
                </a:solidFill>
              </a:rPr>
              <a:t>*Single-pass Interferometer for Global DEM</a:t>
            </a:r>
          </a:p>
          <a:p>
            <a:pPr eaLnBrk="1" hangingPunct="1">
              <a:buFontTx/>
              <a:buNone/>
            </a:pPr>
            <a:endParaRPr lang="en-US" altLang="ko-KR" dirty="0" smtClean="0"/>
          </a:p>
        </p:txBody>
      </p:sp>
      <p:sp>
        <p:nvSpPr>
          <p:cNvPr id="22533" name="Rectangle 2"/>
          <p:cNvSpPr txBox="1">
            <a:spLocks noChangeArrowheads="1"/>
          </p:cNvSpPr>
          <p:nvPr/>
        </p:nvSpPr>
        <p:spPr bwMode="auto">
          <a:xfrm>
            <a:off x="1189038" y="120650"/>
            <a:ext cx="67056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en-US" altLang="ko-KR" b="1">
                <a:solidFill>
                  <a:schemeClr val="tx2"/>
                </a:solidFill>
              </a:rPr>
              <a:t>Germany: TerraSAR-X and TanDEM-X</a:t>
            </a:r>
          </a:p>
        </p:txBody>
      </p:sp>
      <p:pic>
        <p:nvPicPr>
          <p:cNvPr id="22534" name="Picture 6" descr="http://www.dlr.de/en/Portaldata/1/Resources/portal_news/newsarchiv2006/tandemX01_380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5950" y="1219200"/>
            <a:ext cx="3700463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740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/>
          <p:cNvSpPr txBox="1">
            <a:spLocks noGrp="1"/>
          </p:cNvSpPr>
          <p:nvPr/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 eaLnBrk="0" latinLnBrk="0" hangingPunct="0">
              <a:lnSpc>
                <a:spcPct val="80000"/>
              </a:lnSpc>
              <a:defRPr/>
            </a:pPr>
            <a:fld id="{CB811664-4C1A-41F2-82A1-0181B19B543F}" type="slidenum">
              <a:rPr lang="en-US" altLang="ko-KR" sz="1200" b="1">
                <a:solidFill>
                  <a:srgbClr val="00CC66"/>
                </a:solidFill>
                <a:latin typeface="+mn-lt"/>
                <a:ea typeface="돋움" pitchFamily="50" charset="-127"/>
              </a:rPr>
              <a:pPr algn="r" eaLnBrk="0" latinLnBrk="0" hangingPunct="0">
                <a:lnSpc>
                  <a:spcPct val="80000"/>
                </a:lnSpc>
                <a:defRPr/>
              </a:pPr>
              <a:t>9</a:t>
            </a:fld>
            <a:endParaRPr lang="en-US" altLang="ko-KR" sz="1200" b="1" dirty="0">
              <a:solidFill>
                <a:srgbClr val="00CC66"/>
              </a:solidFill>
              <a:latin typeface="+mn-lt"/>
              <a:ea typeface="돋움" pitchFamily="50" charset="-127"/>
            </a:endParaRPr>
          </a:p>
        </p:txBody>
      </p:sp>
      <p:sp>
        <p:nvSpPr>
          <p:cNvPr id="23556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187939"/>
            <a:ext cx="3044716" cy="2264709"/>
          </a:xfrm>
        </p:spPr>
        <p:txBody>
          <a:bodyPr>
            <a:normAutofit fontScale="47500" lnSpcReduction="20000"/>
          </a:bodyPr>
          <a:lstStyle/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kumimoji="0" lang="en-US" altLang="ko-KR" b="0" dirty="0" smtClean="0">
                <a:solidFill>
                  <a:srgbClr val="000000"/>
                </a:solidFill>
              </a:rPr>
              <a:t>Launch dates: </a:t>
            </a:r>
          </a:p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kumimoji="0" lang="en-US" altLang="ko-KR" b="0" dirty="0" smtClean="0">
                <a:solidFill>
                  <a:srgbClr val="000000"/>
                </a:solidFill>
              </a:rPr>
              <a:t>	CSK1: June 8, 2007</a:t>
            </a:r>
          </a:p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kumimoji="0" lang="en-US" altLang="ko-KR" b="0" dirty="0" smtClean="0">
                <a:solidFill>
                  <a:srgbClr val="000000"/>
                </a:solidFill>
              </a:rPr>
              <a:t>      CSK2: Dec. 9, 2007</a:t>
            </a:r>
          </a:p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kumimoji="0" lang="en-US" altLang="ko-KR" b="0" dirty="0" smtClean="0">
                <a:solidFill>
                  <a:srgbClr val="000000"/>
                </a:solidFill>
              </a:rPr>
              <a:t>	CSK3: Oct. 25, 2008</a:t>
            </a:r>
          </a:p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kumimoji="0" lang="en-US" altLang="ko-KR" b="0" dirty="0" smtClean="0">
                <a:solidFill>
                  <a:srgbClr val="000000"/>
                </a:solidFill>
              </a:rPr>
              <a:t>	CSK4: Nov. 5,  2010</a:t>
            </a:r>
          </a:p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kumimoji="0" lang="en-US" altLang="ko-KR" b="0" dirty="0" smtClean="0">
                <a:solidFill>
                  <a:srgbClr val="000000"/>
                </a:solidFill>
              </a:rPr>
              <a:t>X-band </a:t>
            </a:r>
          </a:p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kumimoji="0" lang="en-US" altLang="ko-KR" b="0" dirty="0" smtClean="0">
                <a:solidFill>
                  <a:srgbClr val="000000"/>
                </a:solidFill>
              </a:rPr>
              <a:t>Constellation of 4 satellites</a:t>
            </a:r>
          </a:p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kumimoji="0" lang="en-US" altLang="ko-KR" b="0" dirty="0" smtClean="0">
                <a:solidFill>
                  <a:srgbClr val="000000"/>
                </a:solidFill>
              </a:rPr>
              <a:t>Strip, Scan, Spot</a:t>
            </a:r>
          </a:p>
          <a:p>
            <a:pPr eaLnBrk="1" hangingPunct="1">
              <a:buFontTx/>
              <a:buNone/>
            </a:pPr>
            <a:endParaRPr lang="en-US" altLang="ko-KR" dirty="0" smtClean="0"/>
          </a:p>
        </p:txBody>
      </p:sp>
      <p:sp>
        <p:nvSpPr>
          <p:cNvPr id="23557" name="Rectangle 2"/>
          <p:cNvSpPr txBox="1">
            <a:spLocks noChangeArrowheads="1"/>
          </p:cNvSpPr>
          <p:nvPr/>
        </p:nvSpPr>
        <p:spPr bwMode="auto">
          <a:xfrm>
            <a:off x="1189038" y="120650"/>
            <a:ext cx="67056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en-US" altLang="ko-KR" b="1">
                <a:solidFill>
                  <a:schemeClr val="tx2"/>
                </a:solidFill>
              </a:rPr>
              <a:t>Italia: COSMO-SkyMed</a:t>
            </a:r>
          </a:p>
        </p:txBody>
      </p:sp>
      <p:pic>
        <p:nvPicPr>
          <p:cNvPr id="23558" name="Picture 2" descr="COSMO_Auto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1475" y="1781175"/>
            <a:ext cx="5730875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204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60916</TotalTime>
  <Words>1677</Words>
  <Application>Microsoft Office PowerPoint</Application>
  <PresentationFormat>화면 슬라이드 쇼(4:3)</PresentationFormat>
  <Paragraphs>343</Paragraphs>
  <Slides>48</Slides>
  <Notes>0</Notes>
  <HiddenSlides>0</HiddenSlides>
  <MMClips>0</MMClips>
  <ScaleCrop>false</ScaleCrop>
  <HeadingPairs>
    <vt:vector size="8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48</vt:i4>
      </vt:variant>
    </vt:vector>
  </HeadingPairs>
  <TitlesOfParts>
    <vt:vector size="63" baseType="lpstr">
      <vt:lpstr>굴림</vt:lpstr>
      <vt:lpstr>돋움</vt:lpstr>
      <vt:lpstr>맑은 고딕</vt:lpstr>
      <vt:lpstr>Arial</vt:lpstr>
      <vt:lpstr>Calibri</vt:lpstr>
      <vt:lpstr>Calibri Light</vt:lpstr>
      <vt:lpstr>Cambria Math</vt:lpstr>
      <vt:lpstr>Helvetica</vt:lpstr>
      <vt:lpstr>Symbol</vt:lpstr>
      <vt:lpstr>Tahoma</vt:lpstr>
      <vt:lpstr>Times</vt:lpstr>
      <vt:lpstr>Times New Roman</vt:lpstr>
      <vt:lpstr>Wingdings</vt:lpstr>
      <vt:lpstr>Office 테마</vt:lpstr>
      <vt:lpstr>Equation</vt:lpstr>
      <vt:lpstr>마이크로파 원격탐사 Microwave Remote Sensing</vt:lpstr>
      <vt:lpstr>수동 vs 능동 원격탐사 시스템</vt:lpstr>
      <vt:lpstr>레이다의 역사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레이다의 장점</vt:lpstr>
      <vt:lpstr>PowerPoint 프레젠테이션</vt:lpstr>
      <vt:lpstr>PowerPoint 프레젠테이션</vt:lpstr>
      <vt:lpstr>PowerPoint 프레젠테이션</vt:lpstr>
      <vt:lpstr>PowerPoint 프레젠테이션</vt:lpstr>
      <vt:lpstr>거리 해상도</vt:lpstr>
      <vt:lpstr>방위 해상도(Azimuth Resolution)</vt:lpstr>
      <vt:lpstr>PowerPoint 프레젠테이션</vt:lpstr>
      <vt:lpstr>PowerPoint 프레젠테이션</vt:lpstr>
      <vt:lpstr>합성구경레이다(Synthetic Aperture Radar)의 방위 해상도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레이다 영상의 기하 왜곡 (Geometric Distortion)</vt:lpstr>
      <vt:lpstr>PowerPoint 프레젠테이션</vt:lpstr>
      <vt:lpstr>Speckle and Filtering (multi-look)</vt:lpstr>
      <vt:lpstr>레이다 방정식(radar equation)</vt:lpstr>
      <vt:lpstr>표면 거칠기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Double-Differential InSAR (DDInSAR)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전자기파 복사 원리 Electromagnetic Radiation Principles</dc:title>
  <dc:creator>KNU</dc:creator>
  <cp:lastModifiedBy>KNU</cp:lastModifiedBy>
  <cp:revision>342</cp:revision>
  <dcterms:created xsi:type="dcterms:W3CDTF">2017-02-23T08:23:45Z</dcterms:created>
  <dcterms:modified xsi:type="dcterms:W3CDTF">2017-06-16T04:48:38Z</dcterms:modified>
</cp:coreProperties>
</file>